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87" r:id="rId2"/>
    <p:sldId id="257" r:id="rId3"/>
    <p:sldId id="260" r:id="rId4"/>
    <p:sldId id="261" r:id="rId5"/>
    <p:sldId id="265" r:id="rId6"/>
    <p:sldId id="266" r:id="rId7"/>
    <p:sldId id="269" r:id="rId8"/>
    <p:sldId id="271" r:id="rId9"/>
    <p:sldId id="274" r:id="rId10"/>
    <p:sldId id="275" r:id="rId11"/>
    <p:sldId id="276" r:id="rId12"/>
    <p:sldId id="277" r:id="rId13"/>
    <p:sldId id="278" r:id="rId14"/>
    <p:sldId id="282" r:id="rId15"/>
    <p:sldId id="283" r:id="rId16"/>
    <p:sldId id="288" r:id="rId17"/>
  </p:sldIdLst>
  <p:sldSz cx="9144000" cy="6858000" type="screen4x3"/>
  <p:notesSz cx="6858000" cy="9144000"/>
  <p:defaultTextStyle>
    <a:defPPr>
      <a:defRPr lang="th-TH"/>
    </a:defPPr>
    <a:lvl1pPr marL="0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424496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848990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273486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1697982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2122476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2546972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2971468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3395962" algn="l" defTabSz="84899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3462"/>
    <a:srgbClr val="E73D72"/>
    <a:srgbClr val="E21C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92DF4-B385-4704-95C1-7088AC65B621}" type="datetimeFigureOut">
              <a:rPr lang="th-TH" smtClean="0"/>
              <a:pPr/>
              <a:t>31/10/56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79595-B58C-4A7B-B8DE-06657F0A5FF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29587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ECDE-7A9F-47F3-9C93-70CC5732E170}" type="datetimeFigureOut">
              <a:rPr lang="th-TH" smtClean="0"/>
              <a:pPr/>
              <a:t>31/10/56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CFD7F-ECC9-4C4D-8EEE-05C5A37D39C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079269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496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8990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486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7982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476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6972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468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5962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064554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3270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81833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09867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600203"/>
            <a:ext cx="7772400" cy="1780108"/>
          </a:xfrm>
        </p:spPr>
        <p:txBody>
          <a:bodyPr anchor="b">
            <a:normAutofit/>
          </a:bodyPr>
          <a:lstStyle>
            <a:lvl1pPr>
              <a:defRPr sz="41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3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rgbClr val="FFFFFF"/>
                </a:solidFill>
              </a:defRPr>
            </a:lvl1pPr>
            <a:lvl2pPr marL="42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41D1-DF85-4C19-938C-D230ABC3E353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BFBC-0D03-4027-8477-6D703994E089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5D4E-74E3-47E5-B81A-F1CFC9E1481C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1"/>
            <a:ext cx="6019800" cy="448733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F687-ECE1-4016-A43D-B2426420BECD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1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43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84899" tIns="42449" rIns="84899" bIns="4244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1"/>
            <a:ext cx="5544515" cy="85013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84899" tIns="42449" rIns="84899" bIns="4244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4"/>
            <a:ext cx="5467980" cy="774271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84899" tIns="42449" rIns="84899" bIns="4244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50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84899" tIns="42449" rIns="84899" bIns="4244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7"/>
            <a:ext cx="8723376" cy="132987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84899" tIns="42449" rIns="84899" bIns="4244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1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2"/>
          </a:xfrm>
        </p:spPr>
        <p:txBody>
          <a:bodyPr anchor="b">
            <a:normAutofit/>
          </a:bodyPr>
          <a:lstStyle>
            <a:lvl1pPr marL="0" indent="0" algn="ctr">
              <a:buNone/>
              <a:defRPr sz="1900">
                <a:solidFill>
                  <a:srgbClr val="FFFFFF"/>
                </a:solidFill>
              </a:defRPr>
            </a:lvl1pPr>
            <a:lvl2pPr marL="4244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89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4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79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47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69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46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59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21FA-04A5-4112-8B01-6073C13F9BFF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2060-51AB-4115-8396-90062B3E18B1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3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3"/>
            <a:ext cx="3822192" cy="639763"/>
          </a:xfrm>
        </p:spPr>
        <p:txBody>
          <a:bodyPr anchor="ctr"/>
          <a:lstStyle>
            <a:lvl1pPr marL="0" indent="0" algn="ctr">
              <a:buNone/>
              <a:defRPr sz="2200" b="0">
                <a:solidFill>
                  <a:schemeClr val="tx2"/>
                </a:solidFill>
                <a:latin typeface="+mj-lt"/>
              </a:defRPr>
            </a:lvl1pPr>
            <a:lvl2pPr marL="424496" indent="0">
              <a:buNone/>
              <a:defRPr sz="1900" b="1"/>
            </a:lvl2pPr>
            <a:lvl3pPr marL="848990" indent="0">
              <a:buNone/>
              <a:defRPr sz="1700" b="1"/>
            </a:lvl3pPr>
            <a:lvl4pPr marL="1273486" indent="0">
              <a:buNone/>
              <a:defRPr sz="1500" b="1"/>
            </a:lvl4pPr>
            <a:lvl5pPr marL="1697982" indent="0">
              <a:buNone/>
              <a:defRPr sz="1500" b="1"/>
            </a:lvl5pPr>
            <a:lvl6pPr marL="2122476" indent="0">
              <a:buNone/>
              <a:defRPr sz="1500" b="1"/>
            </a:lvl6pPr>
            <a:lvl7pPr marL="2546972" indent="0">
              <a:buNone/>
              <a:defRPr sz="1500" b="1"/>
            </a:lvl7pPr>
            <a:lvl8pPr marL="2971468" indent="0">
              <a:buNone/>
              <a:defRPr sz="1500" b="1"/>
            </a:lvl8pPr>
            <a:lvl9pPr marL="3395962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7" y="3429003"/>
            <a:ext cx="3820055" cy="269716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3"/>
          </a:xfrm>
        </p:spPr>
        <p:txBody>
          <a:bodyPr anchor="ctr"/>
          <a:lstStyle>
            <a:lvl1pPr marL="0" indent="0" algn="ctr">
              <a:buNone/>
              <a:defRPr sz="2200" b="0" i="0">
                <a:solidFill>
                  <a:schemeClr val="tx2"/>
                </a:solidFill>
                <a:latin typeface="+mj-lt"/>
              </a:defRPr>
            </a:lvl1pPr>
            <a:lvl2pPr marL="424496" indent="0">
              <a:buNone/>
              <a:defRPr sz="1900" b="1"/>
            </a:lvl2pPr>
            <a:lvl3pPr marL="848990" indent="0">
              <a:buNone/>
              <a:defRPr sz="1700" b="1"/>
            </a:lvl3pPr>
            <a:lvl4pPr marL="1273486" indent="0">
              <a:buNone/>
              <a:defRPr sz="1500" b="1"/>
            </a:lvl4pPr>
            <a:lvl5pPr marL="1697982" indent="0">
              <a:buNone/>
              <a:defRPr sz="1500" b="1"/>
            </a:lvl5pPr>
            <a:lvl6pPr marL="2122476" indent="0">
              <a:buNone/>
              <a:defRPr sz="1500" b="1"/>
            </a:lvl6pPr>
            <a:lvl7pPr marL="2546972" indent="0">
              <a:buNone/>
              <a:defRPr sz="1500" b="1"/>
            </a:lvl7pPr>
            <a:lvl8pPr marL="2971468" indent="0">
              <a:buNone/>
              <a:defRPr sz="1500" b="1"/>
            </a:lvl8pPr>
            <a:lvl9pPr marL="3395962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3"/>
            <a:ext cx="3822192" cy="269716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739D-CB03-4CEE-9AB7-66CC268B2E96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63A0-4850-41C8-9CC3-19BBB2D08A92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3"/>
            <a:ext cx="8723376" cy="132987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29BAF-7EBF-44B9-BE01-3303F843A864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1BE7A-DB1A-4AC5-AA1E-9F2181B595A4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3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557"/>
              </a:spcAft>
              <a:buNone/>
              <a:defRPr sz="1700">
                <a:solidFill>
                  <a:schemeClr val="tx2"/>
                </a:solidFill>
              </a:defRPr>
            </a:lvl1pPr>
            <a:lvl2pPr marL="424496" indent="0">
              <a:buNone/>
              <a:defRPr sz="1100"/>
            </a:lvl2pPr>
            <a:lvl3pPr marL="848990" indent="0">
              <a:buNone/>
              <a:defRPr sz="900"/>
            </a:lvl3pPr>
            <a:lvl4pPr marL="1273486" indent="0">
              <a:buNone/>
              <a:defRPr sz="800"/>
            </a:lvl4pPr>
            <a:lvl5pPr marL="1697982" indent="0">
              <a:buNone/>
              <a:defRPr sz="800"/>
            </a:lvl5pPr>
            <a:lvl6pPr marL="2122476" indent="0">
              <a:buNone/>
              <a:defRPr sz="800"/>
            </a:lvl6pPr>
            <a:lvl7pPr marL="2546972" indent="0">
              <a:buNone/>
              <a:defRPr sz="800"/>
            </a:lvl7pPr>
            <a:lvl8pPr marL="2971468" indent="0">
              <a:buNone/>
              <a:defRPr sz="800"/>
            </a:lvl8pPr>
            <a:lvl9pPr marL="339596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0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9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7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5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500">
                <a:solidFill>
                  <a:schemeClr val="tx2"/>
                </a:solidFill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60" y="338669"/>
            <a:ext cx="3812645" cy="2429935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8" y="2785535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700">
                <a:solidFill>
                  <a:srgbClr val="FFFFFF"/>
                </a:solidFill>
              </a:defRPr>
            </a:lvl1pPr>
            <a:lvl2pPr marL="424496" indent="0">
              <a:buNone/>
              <a:defRPr sz="1100"/>
            </a:lvl2pPr>
            <a:lvl3pPr marL="848990" indent="0">
              <a:buNone/>
              <a:defRPr sz="900"/>
            </a:lvl3pPr>
            <a:lvl4pPr marL="1273486" indent="0">
              <a:buNone/>
              <a:defRPr sz="800"/>
            </a:lvl4pPr>
            <a:lvl5pPr marL="1697982" indent="0">
              <a:buNone/>
              <a:defRPr sz="800"/>
            </a:lvl5pPr>
            <a:lvl6pPr marL="2122476" indent="0">
              <a:buNone/>
              <a:defRPr sz="800"/>
            </a:lvl6pPr>
            <a:lvl7pPr marL="2546972" indent="0">
              <a:buNone/>
              <a:defRPr sz="800"/>
            </a:lvl7pPr>
            <a:lvl8pPr marL="2971468" indent="0">
              <a:buNone/>
              <a:defRPr sz="800"/>
            </a:lvl8pPr>
            <a:lvl9pPr marL="339596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6CD1-3CA5-4AEF-AAA2-E35A04C16A1B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1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24496" indent="0">
              <a:buNone/>
              <a:defRPr sz="2600"/>
            </a:lvl2pPr>
            <a:lvl3pPr marL="848990" indent="0">
              <a:buNone/>
              <a:defRPr sz="2200"/>
            </a:lvl3pPr>
            <a:lvl4pPr marL="1273486" indent="0">
              <a:buNone/>
              <a:defRPr sz="1900"/>
            </a:lvl4pPr>
            <a:lvl5pPr marL="1697982" indent="0">
              <a:buNone/>
              <a:defRPr sz="1900"/>
            </a:lvl5pPr>
            <a:lvl6pPr marL="2122476" indent="0">
              <a:buNone/>
              <a:defRPr sz="1900"/>
            </a:lvl6pPr>
            <a:lvl7pPr marL="2546972" indent="0">
              <a:buNone/>
              <a:defRPr sz="1900"/>
            </a:lvl7pPr>
            <a:lvl8pPr marL="2971468" indent="0">
              <a:buNone/>
              <a:defRPr sz="1900"/>
            </a:lvl8pPr>
            <a:lvl9pPr marL="3395962" indent="0">
              <a:buNone/>
              <a:defRPr sz="19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1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99" tIns="42449" rIns="84899" bIns="42449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1"/>
            <a:ext cx="8723376" cy="132987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84899" tIns="42449" rIns="84899" bIns="424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 vert="horz" lIns="84899" tIns="42449" rIns="84899" bIns="42449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CC119E4E-BBE6-4FA3-A8D4-283BD82A5176}" type="datetime1">
              <a:rPr lang="th-TH" smtClean="0"/>
              <a:pPr/>
              <a:t>31/10/56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43" y="6250166"/>
            <a:ext cx="3786691" cy="365125"/>
          </a:xfrm>
          <a:prstGeom prst="rect">
            <a:avLst/>
          </a:prstGeom>
        </p:spPr>
        <p:txBody>
          <a:bodyPr vert="horz" lIns="84899" tIns="42449" rIns="84899" bIns="42449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6"/>
            <a:ext cx="1161826" cy="365125"/>
          </a:xfrm>
          <a:prstGeom prst="rect">
            <a:avLst/>
          </a:prstGeom>
        </p:spPr>
        <p:txBody>
          <a:bodyPr vert="horz" lIns="84899" tIns="42449" rIns="84899" bIns="42449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70" y="2675467"/>
            <a:ext cx="7408333" cy="3450696"/>
          </a:xfrm>
          <a:prstGeom prst="rect">
            <a:avLst/>
          </a:prstGeom>
        </p:spPr>
        <p:txBody>
          <a:bodyPr vert="horz" lIns="84899" tIns="42449" rIns="84899" bIns="424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848990" rtl="0" eaLnBrk="1" latinLnBrk="0" hangingPunct="1">
        <a:spcBef>
          <a:spcPct val="0"/>
        </a:spcBef>
        <a:buNone/>
        <a:defRPr sz="41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4697" indent="-254697" algn="l" defTabSz="84899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535042" indent="-254697" algn="l" defTabSz="84899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794456" indent="-212247" algn="l" defTabSz="84899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900" kern="1200">
          <a:solidFill>
            <a:schemeClr val="tx2"/>
          </a:solidFill>
          <a:latin typeface="+mn-lt"/>
          <a:ea typeface="+mn-ea"/>
          <a:cs typeface="+mn-cs"/>
        </a:defRPr>
      </a:lvl3pPr>
      <a:lvl4pPr marL="1061239" indent="-212247" algn="l" defTabSz="84899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1358385" indent="-212247" algn="l" defTabSz="84899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655532" indent="-212247" algn="l" defTabSz="848990" rtl="0" eaLnBrk="1" latinLnBrk="0" hangingPunct="1">
        <a:spcBef>
          <a:spcPts val="356"/>
        </a:spcBef>
        <a:buClr>
          <a:schemeClr val="accent1"/>
        </a:buClr>
        <a:buFont typeface="Symbol" pitchFamily="18" charset="2"/>
        <a:buChar char="*"/>
        <a:defRPr sz="1300" kern="1200">
          <a:solidFill>
            <a:schemeClr val="tx2"/>
          </a:solidFill>
          <a:latin typeface="+mn-lt"/>
          <a:ea typeface="+mn-ea"/>
          <a:cs typeface="+mn-cs"/>
        </a:defRPr>
      </a:lvl6pPr>
      <a:lvl7pPr marL="1952679" indent="-212247" algn="l" defTabSz="848990" rtl="0" eaLnBrk="1" latinLnBrk="0" hangingPunct="1">
        <a:spcBef>
          <a:spcPts val="356"/>
        </a:spcBef>
        <a:buClr>
          <a:schemeClr val="accent1"/>
        </a:buClr>
        <a:buFont typeface="Symbol" pitchFamily="18" charset="2"/>
        <a:buChar char="*"/>
        <a:defRPr sz="1300" kern="1200">
          <a:solidFill>
            <a:schemeClr val="tx2"/>
          </a:solidFill>
          <a:latin typeface="+mn-lt"/>
          <a:ea typeface="+mn-ea"/>
          <a:cs typeface="+mn-cs"/>
        </a:defRPr>
      </a:lvl7pPr>
      <a:lvl8pPr marL="2249825" indent="-212247" algn="l" defTabSz="848990" rtl="0" eaLnBrk="1" latinLnBrk="0" hangingPunct="1">
        <a:spcBef>
          <a:spcPts val="356"/>
        </a:spcBef>
        <a:buClr>
          <a:schemeClr val="accent1"/>
        </a:buClr>
        <a:buFont typeface="Symbol" pitchFamily="18" charset="2"/>
        <a:buChar char="*"/>
        <a:defRPr sz="1300" kern="1200">
          <a:solidFill>
            <a:schemeClr val="tx2"/>
          </a:solidFill>
          <a:latin typeface="+mn-lt"/>
          <a:ea typeface="+mn-ea"/>
          <a:cs typeface="+mn-cs"/>
        </a:defRPr>
      </a:lvl8pPr>
      <a:lvl9pPr marL="2546972" indent="-212247" algn="l" defTabSz="848990" rtl="0" eaLnBrk="1" latinLnBrk="0" hangingPunct="1">
        <a:spcBef>
          <a:spcPts val="356"/>
        </a:spcBef>
        <a:buClr>
          <a:schemeClr val="accent1"/>
        </a:buClr>
        <a:buFont typeface="Symbol" pitchFamily="18" charset="2"/>
        <a:buChar char="*"/>
        <a:defRPr sz="13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496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990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486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982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476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972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468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5962" algn="l" defTabSz="8489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13" Type="http://schemas.openxmlformats.org/officeDocument/2006/relationships/image" Target="../media/image17.gif"/><Relationship Id="rId3" Type="http://schemas.openxmlformats.org/officeDocument/2006/relationships/image" Target="../media/image9.gif"/><Relationship Id="rId7" Type="http://schemas.openxmlformats.org/officeDocument/2006/relationships/image" Target="../media/image13.gif"/><Relationship Id="rId12" Type="http://schemas.openxmlformats.org/officeDocument/2006/relationships/image" Target="../media/image16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11" Type="http://schemas.openxmlformats.org/officeDocument/2006/relationships/image" Target="../media/image3.gif"/><Relationship Id="rId5" Type="http://schemas.openxmlformats.org/officeDocument/2006/relationships/image" Target="../media/image11.gif"/><Relationship Id="rId15" Type="http://schemas.openxmlformats.org/officeDocument/2006/relationships/image" Target="../media/image19.gif"/><Relationship Id="rId10" Type="http://schemas.openxmlformats.org/officeDocument/2006/relationships/image" Target="../media/image15.gif"/><Relationship Id="rId4" Type="http://schemas.openxmlformats.org/officeDocument/2006/relationships/image" Target="../media/image10.gif"/><Relationship Id="rId9" Type="http://schemas.openxmlformats.org/officeDocument/2006/relationships/image" Target="../media/image6.gif"/><Relationship Id="rId1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756139" y="188915"/>
            <a:ext cx="7666892" cy="6526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4899" tIns="42449" rIns="84899" bIns="42449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th-TH" sz="3300" b="1" kern="10" dirty="0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ข้อตรวจพบจากการตรวจสอบใบสำคัญ</a:t>
            </a:r>
          </a:p>
          <a:p>
            <a:r>
              <a:rPr lang="th-TH" sz="3300" b="1" kern="10" dirty="0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ค่าใช้จ่ายในการเดินทางไปราชการ</a:t>
            </a:r>
          </a:p>
          <a:p>
            <a:r>
              <a:rPr lang="th-TH" sz="3300" b="1" kern="10" dirty="0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      โดยนางสาว</a:t>
            </a:r>
            <a:r>
              <a:rPr lang="th-TH" sz="3300" b="1" kern="10" dirty="0" err="1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อรุณี</a:t>
            </a:r>
            <a:r>
              <a:rPr lang="th-TH" sz="3300" b="1" kern="10" dirty="0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  มน</a:t>
            </a:r>
            <a:r>
              <a:rPr lang="th-TH" sz="3300" b="1" kern="10" dirty="0" err="1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ปราณีต</a:t>
            </a:r>
            <a:r>
              <a:rPr lang="th-TH" sz="3300" b="1" kern="10" dirty="0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 </a:t>
            </a:r>
            <a:endParaRPr lang="th-TH" sz="3300" b="1" kern="10" dirty="0" smtClean="0">
              <a:solidFill>
                <a:srgbClr val="E73D72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Bell MT"/>
            </a:endParaRPr>
          </a:p>
          <a:p>
            <a:r>
              <a:rPr lang="th-TH" sz="2000" b="1" kern="10" dirty="0" smtClean="0">
                <a:solidFill>
                  <a:srgbClr val="E73D72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ell MT"/>
              </a:rPr>
              <a:t>               นักวิชาการตรวจสอบภายในชำนาญการ</a:t>
            </a:r>
            <a:endParaRPr lang="th-TH" sz="2000" b="1" kern="10" dirty="0">
              <a:solidFill>
                <a:srgbClr val="E73D72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Bell MT"/>
            </a:endParaRPr>
          </a:p>
        </p:txBody>
      </p:sp>
      <p:pic>
        <p:nvPicPr>
          <p:cNvPr id="7183" name="Picture 15" descr="00031832_11226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066" y="4221165"/>
            <a:ext cx="1058008" cy="1571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6" descr="a_tor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8061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9</a:t>
            </a:r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เบิก</a:t>
            </a:r>
            <a:r>
              <a:rPr lang="th-TH" sz="2800" b="1" dirty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เบี้ย</a:t>
            </a:r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เลี้ยงในการเดินทางไปราชการเพื่อร่วมอบรมฯ เกินกว่าระเบียบฯกำหนด  คือ โครงการ</a:t>
            </a:r>
            <a:r>
              <a:rPr lang="th-TH" sz="2800" b="1" dirty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ระบุชัดเจนว่าเลี้ยงอาหารตลอดโครงการ </a:t>
            </a:r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แต่มีการเบิกค่าเบี้ยเลี้ยงในมื้อที่มีการระบุในโครงการฯ  </a:t>
            </a:r>
            <a:r>
              <a:rPr lang="th-TH" sz="2800" b="1" dirty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ดังนั้น </a:t>
            </a:r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ให้คืน</a:t>
            </a:r>
            <a:r>
              <a:rPr lang="th-TH" sz="2800" b="1" dirty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เบี้ยเลี้ยง </a:t>
            </a:r>
            <a:r>
              <a:rPr lang="th-TH" sz="2800" b="1" dirty="0" smtClean="0">
                <a:solidFill>
                  <a:srgbClr val="F43462"/>
                </a:solidFill>
                <a:latin typeface="LilyUPC" pitchFamily="34" charset="-34"/>
                <a:cs typeface="LilyUPC" pitchFamily="34" charset="-34"/>
              </a:rPr>
              <a:t>ที่เบิกเกินไป</a:t>
            </a:r>
            <a:endParaRPr lang="en-US" sz="2800" b="1" dirty="0">
              <a:solidFill>
                <a:srgbClr val="F43462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>
          <a:xfrm>
            <a:off x="4645153" y="1928802"/>
            <a:ext cx="3822192" cy="4357718"/>
          </a:xfrm>
        </p:spPr>
        <p:txBody>
          <a:bodyPr>
            <a:noAutofit/>
          </a:bodyPr>
          <a:lstStyle/>
          <a:p>
            <a:r>
              <a:rPr lang="th-TH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9. </a:t>
            </a:r>
            <a:r>
              <a:rPr lang="th-TH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การคำนวณเบี้ยเลี้ยง กรณีการฝึกอบรมและผู้จัดมีการจัดอาหาร ให้นับเวลาตั้งแต่ออกจากที่อยู่/ที่ทำงาน จนกลับถึงที่อยู่/ที่ทำงาน คือ 24 </a:t>
            </a:r>
            <a:r>
              <a:rPr lang="th-TH" sz="24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ชั่ว</a:t>
            </a:r>
            <a:r>
              <a:rPr lang="th-TH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โมงคิดเป็น1 </a:t>
            </a:r>
            <a:r>
              <a:rPr lang="th-TH" sz="24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วัน </a:t>
            </a:r>
            <a:r>
              <a:rPr lang="th-TH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ถ้าไม่ถึงหรือเกินกว่า 24 ชั่วโมง และส่วนที่ไม่ถึงหรือเกิน 24 ชั่วโมงนั้น เกินกว่า 12 ชั่วโมง คิด</a:t>
            </a:r>
            <a:r>
              <a:rPr lang="th-TH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เป็น 1 วัน แล้วนำจำนวนวันทั้งหมดคูณกับอัตราเบี้ยเลี้ยง ให้หักค่าเบี้ยเลี้ยงที่คำนวณได้มื้อละ 1 ใน 3 ของอัตราเบี้ยเลี้ยงเดินทางเหมาจ่าย</a:t>
            </a:r>
            <a:r>
              <a:rPr lang="th-TH" sz="24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10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3850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10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เบิกค่าพาหนะรับจ้างของข้าราชการ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ภายนอก(หน่วยงานเดียวกัน) ที่นั่ง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รถรับจ้าง 2-3 คน/1 คัน ควรเบิกค่ารถรับจ้างเพียง 1 คัน ตามที่จ่ายจริง คือ เมื่อเสร็จสิ้นการประชุม ผู้ที่เดินทางเป็นคณะควรเดินทางกลับพร้อมกันได้ และควรเบิกค่าพาหนะเพียงคันเดียวกัน เนื่องจากต้องไปสถานีรถในคราวเดียวกัน</a:t>
            </a:r>
            <a:endParaRPr lang="en-US" sz="30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10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ให้เจ้าหน้าที่ระมัดระวังเรื่องการเบิกค่าพาหนะรับจ้าง รวมทั้งศึกษาระเบียบเพิ่มเติม และถือปฏิบัติอย่าง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เคร่งครัด  </a:t>
            </a:r>
            <a:endParaRPr lang="en-US" sz="30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798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5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5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11. </a:t>
            </a:r>
            <a:r>
              <a:rPr lang="th-TH" sz="5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เบิกค่าพาหนะรับจ้างสูงกว่าปกติ</a:t>
            </a:r>
            <a:endParaRPr lang="en-US" sz="50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th-TH" sz="26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11. </a:t>
            </a:r>
            <a:r>
              <a:rPr lang="th-TH" sz="26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ผู้บริหาร</a:t>
            </a:r>
            <a:r>
              <a:rPr lang="th-TH" sz="26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อาจใช้ดุลพินิจ</a:t>
            </a:r>
            <a:r>
              <a:rPr lang="th-TH" sz="26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คาดว่าจะเบิก</a:t>
            </a:r>
            <a:r>
              <a:rPr lang="th-TH" sz="26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ไม่ตรงความเป็นจริง </a:t>
            </a:r>
            <a:r>
              <a:rPr lang="th-TH" sz="26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โดยอาจเปรียบเทียบการเบิกตามระยะทางจากกรมอนามัยไปสนามบินสุวรรณภูมิประมาณ 90 กม. (ไป-กลับ) เบิกตามจริงแต่ไม่เกิน 1,000 บาท แต่ถ้าผ่านกรุงเทพฯ ระเบียบฯ ให้เบิกไม่เกิน 1,200 บาท</a:t>
            </a:r>
            <a:endParaRPr lang="en-US" sz="26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215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12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ผู้เดินทางขออนุมัติเดินทางไปราชการไม่ครอบคลุมวันเดินทาง เช่น ขออนุมัติวันที่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21-22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ก.พ.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55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แต่เดินทางจริง วันที่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20-22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ก.พ. 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55 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th-TH" sz="33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33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12</a:t>
            </a:r>
            <a:r>
              <a:rPr lang="th-TH" sz="33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3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ขออนุมัติเดินทางไปราชการต้องได้รับอนุมัติจากผู้บริหารและวันที่ขออนุมัติต้องครอบคลุมวันเดินทางด้วย</a:t>
            </a:r>
            <a:endParaRPr lang="en-US" sz="33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13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6727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33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3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13</a:t>
            </a:r>
            <a:r>
              <a:rPr lang="th-TH" sz="33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3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ใบขออนุมัติไปราชการโดยรถยนต์ราชการแต่ไม่ได้ระบุหมายเลขทะเบียนรถซึ่งได้เบิกค่าน้ำมันเชื้อเพลิง</a:t>
            </a:r>
            <a:endParaRPr lang="en-US" sz="33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th-TH" sz="33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33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13</a:t>
            </a:r>
            <a:r>
              <a:rPr lang="th-TH" sz="33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3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หากเดินทางไปราชการโดยรถยนต์ราชการต้องระบุหมายเลขทะเบียนรถยนต์ราชการในใบบันทึกขออนุมัติไปราชการด้วยทุกครั้ง</a:t>
            </a:r>
            <a:endParaRPr lang="en-US" sz="33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6727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accent1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14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000" b="1" dirty="0">
                <a:solidFill>
                  <a:schemeClr val="accent1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เจ้าหน้าที่ขออนุมัติไปราชการพร้อมกับยืมเงินไปราชการ แต่ไม่สามารถเดินทางไปราชการได้ เนื่องจากป่วยกะทันหัน แต่เป็นผู้เขียนรายงานเดินทางไปราชการ ซึ่งหากไม่ได้ร่วมเดินทางไปราชการ ก็ไม่ควรเป็นผู้เขียนหรือเจ้าของรายงานเดินทางไปราชการ </a:t>
            </a:r>
            <a:endParaRPr lang="en-US" sz="3000" b="1" dirty="0">
              <a:solidFill>
                <a:schemeClr val="accent1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14.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หากเจ้าหน้าที่ไม่สามารถเดินทางไปราชการพร้อมคณะฯ ถึงแม้จะเป็นผู้ยืมเงิน ก็ไม่ควรเป็นผู้เขียนหรือเจ้าของรายงานเดินทางไปราชการ แต่ให้หมายเหตุในรายงานเดินทางพร้อมระบุเหตุผลที่ไม่สามารถเดินทางไปราชการได้</a:t>
            </a:r>
            <a:endParaRPr lang="en-US" sz="30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6727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1477112" y="3357563"/>
            <a:ext cx="7055827" cy="2951162"/>
          </a:xfrm>
          <a:prstGeom prst="rect">
            <a:avLst/>
          </a:prstGeom>
        </p:spPr>
        <p:txBody>
          <a:bodyPr wrap="none" lIns="84899" tIns="42449" rIns="84899" bIns="42449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th-TH" sz="8900" b="1" i="1" kern="10" dirty="0">
                <a:ln w="12700">
                  <a:solidFill>
                    <a:srgbClr val="D1A3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BF57FF"/>
                    </a:gs>
                    <a:gs pos="100000">
                      <a:srgbClr val="6565FF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ขอขอบคุณค่ะ</a:t>
            </a:r>
          </a:p>
          <a:p>
            <a:endParaRPr lang="th-TH" sz="8900" b="1" i="1" kern="10" dirty="0">
              <a:ln w="12700">
                <a:solidFill>
                  <a:srgbClr val="D1A3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BF57FF"/>
                  </a:gs>
                  <a:gs pos="100000">
                    <a:srgbClr val="6565FF"/>
                  </a:gs>
                </a:gsLst>
                <a:lin ang="270000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59397" name="Picture 5" descr="inbox-796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074" y="4652964"/>
            <a:ext cx="1285143" cy="185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398" name="Picture 6" descr="00052985_17700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805490"/>
            <a:ext cx="7429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399" name="Picture 7" descr="a_hitsuj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582" y="2060578"/>
            <a:ext cx="669680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0" name="Picture 8" descr="a_ii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52" y="1773242"/>
            <a:ext cx="669680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1" name="Picture 9" descr="a_inu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4325" y="1412876"/>
            <a:ext cx="719504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2" name="Picture 10" descr="a_mi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636" y="1341442"/>
            <a:ext cx="599343" cy="59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3" name="Picture 11" descr="a_ne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335" y="1052518"/>
            <a:ext cx="599343" cy="59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4" name="Picture 12" descr="a_saru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5" y="765175"/>
            <a:ext cx="597877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5" name="Picture 13" descr="a_tatsu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7079" y="549276"/>
            <a:ext cx="597877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6" name="Picture 14" descr="a_tora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382" y="260352"/>
            <a:ext cx="599342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7" name="Picture 15" descr="a_tori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7889" y="3"/>
            <a:ext cx="669681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8" name="Picture 16" descr="a_uma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663" y="0"/>
            <a:ext cx="597877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09" name="Picture 17" descr="a_ushi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1966" y="0"/>
            <a:ext cx="599342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410" name="Picture 18" descr="a_uu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6128" y="0"/>
            <a:ext cx="597877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8203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6000"/>
    </mc:Choice>
    <mc:Fallback>
      <p:transition spd="slow" advClick="0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r>
              <a:rPr lang="th-TH" sz="4400" b="1" dirty="0"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th-TH" sz="4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1. กรณีเดินทางเป็นหมู่คณะและจัดทำใบเบิกค่าใช้จ่ายรวมฉบับเดียวกัน ระยะเวลาในการเริ่มต้นและสิ้นสุดการเดินทางของแต่ละบุคคลแตกต่างกัน แต่ไม่ได้แสดงรายละเอียดของวันเวลาที่แตกต่างกันของบุคคลนั้นไว้ในช่องหมายเหตุ ตั้งแต่ออกจากบ้านพักหรือสำนักงานจนกลับถึงบ้านพักหรือสำนักงานของผู้เดินทาง  </a:t>
            </a:r>
          </a:p>
          <a:p>
            <a:pPr marL="0" indent="0">
              <a:buNone/>
            </a:pPr>
            <a:endParaRPr lang="th-TH" dirty="0">
              <a:solidFill>
                <a:schemeClr val="accent1">
                  <a:lumMod val="75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>
          <a:noFill/>
        </p:spPr>
        <p:txBody>
          <a:bodyPr>
            <a:normAutofit fontScale="62500" lnSpcReduction="20000"/>
          </a:bodyPr>
          <a:lstStyle/>
          <a:p>
            <a:r>
              <a:rPr lang="th-TH" sz="4300" b="1" dirty="0"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th-TH" sz="4300" b="1" dirty="0">
                <a:solidFill>
                  <a:schemeClr val="accent1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1. กรณีเดินทางเป็นหมู่คณะและจัดทำใบเบิกค่าใช้จ่ายรวมฉบับเดียวกัน หากระยะเวลาในการเริ่มต้นและสิ้นสุดการเดินทางของแต่ละบุคคลแตกต่างกัน ให้แสดงรายละเอียดของวัน เวลา ที่แตกต่างกันของแต่ละบุคคลในช่องหมาย</a:t>
            </a:r>
            <a:r>
              <a:rPr lang="th-TH" sz="4300" b="1" dirty="0" smtClean="0">
                <a:solidFill>
                  <a:schemeClr val="accent1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เหตุ</a:t>
            </a:r>
            <a:endParaRPr lang="en-US" sz="4300" b="1" dirty="0">
              <a:solidFill>
                <a:schemeClr val="accent1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  <a:p>
            <a:pPr marL="0" indent="0">
              <a:buNone/>
            </a:pPr>
            <a:endParaRPr lang="th-TH" dirty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1026" name="Picture 2" descr="C:\Documents and Settings\Rung\My Documents\My Pictures\dookdik_22_childre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3924" y="1556792"/>
            <a:ext cx="2286000" cy="146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1105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</a:br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30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2.</a:t>
            </a:r>
            <a:r>
              <a:rPr lang="th-TH" sz="30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ใช้สำเนาใบขออนุมัติเดินทางไปราชการแนบเบิกใบสำคัญการเบิกจ่ายเงิน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2. </a:t>
            </a: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เอกสารประกอบการเบิกจ่าย ให้ใช้ฉบับจริงแนบทุกครั้ง หากฉบับจริงแนบเบิกใบสำคัญฉบับอื่น ให้หมายเหตุว่าฉบับจริงแนบเบิกใบสำคัญฉบับใด เพื่อให้มีระบบการควบคุมการเบิกจ่ายที่เพียงพอ ป้องกันการเบิกซ้ำ</a:t>
            </a:r>
          </a:p>
        </p:txBody>
      </p:sp>
      <p:pic>
        <p:nvPicPr>
          <p:cNvPr id="6" name="Picture 14" descr="a_saru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5" y="515719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a_saru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7" y="515719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a_saru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4" y="5153812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3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0488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</a:br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3. 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การบันทึกรายละเอียดในแบบฟอร์มใบเบิกค่าใช้จ่ายในการเดินทางไปราชการ (แบบ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8708 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ส่วนที่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 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และ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2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) 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ไม่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ครบถ้วน 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เช่น</a:t>
            </a:r>
          </a:p>
          <a:p>
            <a:pPr>
              <a:buFontTx/>
              <a:buChar char="-"/>
            </a:pP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ไม่ได้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ลงวันที่ ที่ผู้อำนวยการอนุมัติให้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เบิกจ่าย</a:t>
            </a:r>
          </a:p>
          <a:p>
            <a:pPr>
              <a:buFontTx/>
              <a:buChar char="-"/>
            </a:pP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ผู้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มีอำนาจไม่ได้ลงนามอนุมัติการเบิกในใบเบิกค่าใช้จ่ายในการเดินทางไปราชการ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th-TH" b="1" dirty="0" smtClean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3.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ให้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บันทึกรายละเอียดในแบบฟอร์มใบเบิกค่าใช้จ่ายในการเดินทางไปราชการ (แบบ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8708 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ส่วนที่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 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และ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2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) 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ให้ครบถ้วน ตาม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หนังสือกรมบัญชีกลาง ที่ </a:t>
            </a:r>
            <a:r>
              <a:rPr lang="th-TH" b="1" dirty="0" err="1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กค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0530.4/ว1177 เรื่องแบบใบเบิกค่าใช้จ่ายในการเดินทางไป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ราชการ เพื่อให้</a:t>
            </a:r>
            <a:r>
              <a:rPr lang="th-TH" b="1" dirty="0">
                <a:solidFill>
                  <a:schemeClr val="tx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การดำเนินงานการเบิกจ่ายปฏิบัติตามระเบียบฯและเอกสารประกอบการเบิกจ่ายครบถ้วน ถูกต้อง </a:t>
            </a: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6374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</a:br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33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3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4. </a:t>
            </a:r>
            <a:r>
              <a:rPr lang="th-TH" sz="33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นใบเสร็จรับเงินค่าน้ำมันเชื้อเพลิงระบุหมายเลขทะเบียนรถยนต์ราชการไม่ตรงกับหมายเลขทะเบียนรถในใบขออนุมัติเดินทางไปราชการ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th-TH" sz="30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4. </a:t>
            </a:r>
            <a:r>
              <a:rPr lang="th-TH" sz="30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การจะนำรถยนต์ราชการไปใช้ในการเดินทางไปราชการต้องได้รับอนุมัติจากผู้มีอำนาจก่อนทุกครั้ง หากมีการเปลี่ยนรถยนต์ราชการให้ทำบันทึกขออนุมัติเปลี่ยนฯ ทุกครั้ง</a:t>
            </a:r>
            <a:endParaRPr lang="en-US" sz="3000" b="1" dirty="0">
              <a:solidFill>
                <a:schemeClr val="accent6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01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</a:br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5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การเบิกจ่ายเงินเกินกว่าหลักฐานการจ่ายเงินจริง เนื่องจากระบุจำนวนเงินในใบเบิกค่าใช้จ่ายในการเดินทางฯ ส่วนที่ 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1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ไม่ตรงกับส่วนที่ 2  ซึ่งทั้งสองส่วนข้างต้น ไม่ตรงกับหลักฐานที่จ่ายจริง เนื่องจากคำนวณเงินไม่ถูกต้อง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  <a:p>
            <a:endParaRPr lang="th-TH" sz="3000" b="1" dirty="0">
              <a:solidFill>
                <a:schemeClr val="accent4">
                  <a:lumMod val="75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5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. ให้ตรวจสอบใบสำคัญประกอบการเบิกจ่ายให้ละเอียด ครบถ้วน ถูกต้องก่อนส่งเบิก โดยการเบิกจ่ายเงินให้ตรงกับหลักฐานการเบิกจ่ายจริง ตามที่ระเบียบฯ กำหนด</a:t>
            </a:r>
            <a:endParaRPr lang="en-US" sz="3000" b="1" dirty="0">
              <a:solidFill>
                <a:schemeClr val="accent4">
                  <a:lumMod val="75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587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</a:br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37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7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6. </a:t>
            </a:r>
            <a:r>
              <a:rPr lang="th-TH" sz="37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ไม่ได้ประทับตราจ่ายเงินแล้วรวมทั้งไม่มีลายมือชื่อผู้จ่ายเงิน วัน เดือน ปี ไว้ในหลักฐานการจ่ายเงิน 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6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ให้ถือ</a:t>
            </a:r>
            <a:r>
              <a:rPr lang="th-TH" sz="24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ปฏิบัติตามข้อกำหนดของระเบียบฯ ข้อ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37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ให้เจ้าหน้าที่ผู้จ่ายเงินประทับตราข้อความว่า “จ่ายเงินแล้ว” โดยลงลายมือชื่อรับรองการจ่ายและระบุชื่อผู้จ่ายเงินด้วยตัวบรรจงพร้อมทั้ง วันเดือนปี ที่จ่ายกำกับไว้ในหลักฐานการจ่ายเงินทุกฉบับเพื่อประโยชน์ในการควบคุมและตรวจสอบ</a:t>
            </a: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7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4775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</a:br>
            <a:r>
              <a:rPr lang="th-TH" sz="4500" b="1" dirty="0">
                <a:solidFill>
                  <a:schemeClr val="tx2">
                    <a:lumMod val="75000"/>
                  </a:schemeClr>
                </a:solidFill>
                <a:latin typeface="LilyUPC" pitchFamily="34" charset="-34"/>
                <a:cs typeface="LilyUPC" pitchFamily="34" charset="-34"/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th-TH" sz="45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45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7</a:t>
            </a:r>
            <a:r>
              <a:rPr lang="th-TH" sz="45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45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ใบขออนุมัติเดินทางไปราชการ ผู้ขออนุมัติเดินทาง</a:t>
            </a:r>
            <a:r>
              <a:rPr lang="th-TH" sz="4500" b="1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ไม่ใช่ผู้เดินทาง</a:t>
            </a:r>
            <a:r>
              <a:rPr lang="th-TH" sz="45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หรือร่วมคณะเดินทาง</a:t>
            </a:r>
            <a:endParaRPr lang="en-US" sz="45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45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45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7</a:t>
            </a:r>
            <a:r>
              <a:rPr lang="th-TH" sz="45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. </a:t>
            </a:r>
            <a:r>
              <a:rPr lang="th-TH" sz="4500" b="1" dirty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การเดินทางไปราชการผู้เดินทางต้องขออนุมัติก่อนเดินทางไปราชการ หากเดินทางเป็นหมู่คณะถ้าไม่ใช่ผู้ขอก็ต้องมีรายชื่อร่วมคณะเดินทาง</a:t>
            </a:r>
            <a:endParaRPr lang="en-US" sz="45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a_tor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77271"/>
            <a:ext cx="8572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8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0822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ข้อตรวจพบจากการตรวจสอบใบสำคัญ</a:t>
            </a:r>
            <a:b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h-TH" sz="4500" b="1" dirty="0">
                <a:solidFill>
                  <a:schemeClr val="accent2">
                    <a:lumMod val="75000"/>
                  </a:schemeClr>
                </a:solidFill>
              </a:rPr>
              <a:t>ค่าใช้จ่ายในการเดินทางไปราชการ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37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ข้อตรวจพบ</a:t>
            </a:r>
          </a:p>
          <a:p>
            <a:pPr marL="0" indent="0">
              <a:buNone/>
            </a:pPr>
            <a:r>
              <a:rPr lang="en-US" sz="37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8. </a:t>
            </a:r>
            <a:r>
              <a:rPr lang="th-TH" sz="3700" b="1" dirty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การนับเวลาเพื่อคำนวณค่าเบี้ยเลี้ยงไม่ถูกต้อง ทำให้เบิกค่าเบี้ยเลี้ยงเกิน ซึ่งต้องคืนเงินที่เบิกเกิน</a:t>
            </a:r>
            <a:endParaRPr lang="en-US" sz="3700" b="1" dirty="0">
              <a:solidFill>
                <a:schemeClr val="accent2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14"/>
          </p:nvPr>
        </p:nvSpPr>
        <p:spPr>
          <a:xfrm>
            <a:off x="4645153" y="1785928"/>
            <a:ext cx="3822192" cy="4857784"/>
          </a:xfrm>
        </p:spPr>
        <p:txBody>
          <a:bodyPr>
            <a:noAutofit/>
          </a:bodyPr>
          <a:lstStyle/>
          <a:p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ข้อเสนอแนะ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8. </a:t>
            </a: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การเบิกค่าเบี้ยเลี้ยงเดินทางไปราชการให้นับเวลาออกจากที่อยู่หรือที่ทำงานปกติจนกลับถึงที่อยู่หรือที่ทำงานปกติ ดังนี้ กรณีพักแรม 24 ชั่วโมง นับเป็น 1 วัน เศษเกิน 12 ชั่วโมง นับเป็น 1 วัน  กรณีไม่พักแรม ไม่ถึง 24 ชั่วโมง และส่วนที่ไม่ถึงนั้นเกิน 12 ชั่วโมง นับเป็น 1 วัน หากไม่เกิน 12 ชั่วโมง แต่เกิน 6 ชั่วโมงขึ้นไป นับเป็นครึ่งวัน</a:t>
            </a:r>
            <a:endParaRPr lang="en-US" sz="2600" b="1" dirty="0">
              <a:solidFill>
                <a:schemeClr val="accent6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  <a:p>
            <a:pPr marL="0" indent="0">
              <a:buNone/>
            </a:pPr>
            <a:r>
              <a:rPr lang="th-TH" sz="2600" b="1" dirty="0" smtClean="0">
                <a:solidFill>
                  <a:schemeClr val="accent5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                 </a:t>
            </a:r>
            <a:endParaRPr lang="th-TH" sz="2600" b="1" dirty="0">
              <a:solidFill>
                <a:schemeClr val="accent5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577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3609608</TotalTime>
  <Words>1345</Words>
  <Application>Microsoft Office PowerPoint</Application>
  <PresentationFormat>นำเสนอทางหน้าจอ (4:3)</PresentationFormat>
  <Paragraphs>94</Paragraphs>
  <Slides>16</Slides>
  <Notes>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Waveform</vt:lpstr>
      <vt:lpstr>ภาพนิ่ง 1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ข้อตรวจพบจากการตรวจสอบใบสำคัญ ค่าใช้จ่ายในการเดินทางไปราชการ</vt:lpstr>
      <vt:lpstr>ภาพนิ่ง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ข้อตรวจพบจากการตรวจสอบใบสำคัญ ค่าใช้จ่ายในการเดินทางไปราชการ</dc:title>
  <cp:lastModifiedBy>iLLuSioN</cp:lastModifiedBy>
  <cp:revision>160</cp:revision>
  <cp:lastPrinted>2013-10-30T09:22:22Z</cp:lastPrinted>
  <dcterms:modified xsi:type="dcterms:W3CDTF">2013-10-31T09:33:35Z</dcterms:modified>
</cp:coreProperties>
</file>