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7" r:id="rId5"/>
    <p:sldId id="257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7FF96F"/>
    <a:srgbClr val="DCFDD7"/>
    <a:srgbClr val="FEF8F8"/>
    <a:srgbClr val="000099"/>
    <a:srgbClr val="FFFFCC"/>
    <a:srgbClr val="F3FFB7"/>
    <a:srgbClr val="FEF0F1"/>
    <a:srgbClr val="F8FFF7"/>
    <a:srgbClr val="FBF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6" autoAdjust="0"/>
    <p:restoredTop sz="94660"/>
  </p:normalViewPr>
  <p:slideViewPr>
    <p:cSldViewPr>
      <p:cViewPr>
        <p:scale>
          <a:sx n="50" d="100"/>
          <a:sy n="50" d="100"/>
        </p:scale>
        <p:origin x="-211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9A021-0644-4BDE-AD60-10FA908FFDA2}" type="doc">
      <dgm:prSet loTypeId="urn:microsoft.com/office/officeart/2005/8/layout/radial2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BA3C7E5-9F77-4F85-9B37-0AFD3E5DD06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rPr>
            <a:t>1. การเปิดใช้บริการ</a:t>
          </a:r>
          <a:endParaRPr lang="en-US" sz="3600" b="1" dirty="0" smtClean="0">
            <a:solidFill>
              <a:srgbClr val="002060"/>
            </a:solidFill>
            <a:latin typeface="TH SarabunPSK" pitchFamily="34" charset="-34"/>
            <a:cs typeface="TH SarabunPSK" pitchFamily="34" charset="-34"/>
          </a:endParaRPr>
        </a:p>
      </dgm:t>
    </dgm:pt>
    <dgm:pt modelId="{734AE8A2-1B97-4A68-8BB9-122FFD86DFFC}" type="parTrans" cxnId="{84F01C77-C8BE-4CAD-B85F-13E4F577DA17}">
      <dgm:prSet/>
      <dgm:spPr/>
      <dgm:t>
        <a:bodyPr/>
        <a:lstStyle/>
        <a:p>
          <a:endParaRPr lang="th-TH" sz="2400" b="1">
            <a:solidFill>
              <a:srgbClr val="002060"/>
            </a:solidFill>
            <a:latin typeface="supermarket" pitchFamily="2" charset="0"/>
            <a:cs typeface="supermarket" pitchFamily="2" charset="0"/>
          </a:endParaRPr>
        </a:p>
      </dgm:t>
    </dgm:pt>
    <dgm:pt modelId="{29C5FEE2-3F4B-473A-9532-2F428DD5DDF1}" type="sibTrans" cxnId="{84F01C77-C8BE-4CAD-B85F-13E4F577DA17}">
      <dgm:prSet/>
      <dgm:spPr/>
      <dgm:t>
        <a:bodyPr/>
        <a:lstStyle/>
        <a:p>
          <a:endParaRPr lang="th-TH" sz="2400" b="1">
            <a:solidFill>
              <a:srgbClr val="002060"/>
            </a:solidFill>
            <a:latin typeface="supermarket" pitchFamily="2" charset="0"/>
            <a:cs typeface="supermarket" pitchFamily="2" charset="0"/>
          </a:endParaRPr>
        </a:p>
      </dgm:t>
    </dgm:pt>
    <dgm:pt modelId="{ED571647-2ED1-4742-8292-B3CD573A192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rPr>
            <a:t>2. การรับเงิน</a:t>
          </a:r>
          <a:endParaRPr lang="th-TH" sz="3600" b="1" dirty="0">
            <a:solidFill>
              <a:srgbClr val="7030A0"/>
            </a:solidFill>
            <a:latin typeface="TH SarabunPSK" pitchFamily="34" charset="-34"/>
            <a:cs typeface="TH SarabunPSK" pitchFamily="34" charset="-34"/>
          </a:endParaRPr>
        </a:p>
      </dgm:t>
    </dgm:pt>
    <dgm:pt modelId="{41D4FEDE-B83E-4CEC-95F7-A1C10901BB66}" type="parTrans" cxnId="{A449CD3D-4BE1-4B59-94FB-14597C4D955C}">
      <dgm:prSet/>
      <dgm:spPr/>
      <dgm:t>
        <a:bodyPr/>
        <a:lstStyle/>
        <a:p>
          <a:endParaRPr lang="th-TH" sz="2400" b="1">
            <a:solidFill>
              <a:srgbClr val="002060"/>
            </a:solidFill>
            <a:latin typeface="supermarket" pitchFamily="2" charset="0"/>
            <a:cs typeface="supermarket" pitchFamily="2" charset="0"/>
          </a:endParaRPr>
        </a:p>
      </dgm:t>
    </dgm:pt>
    <dgm:pt modelId="{85540F86-9914-46BD-8BDD-D6AA1EBA4E94}" type="sibTrans" cxnId="{A449CD3D-4BE1-4B59-94FB-14597C4D955C}">
      <dgm:prSet/>
      <dgm:spPr/>
      <dgm:t>
        <a:bodyPr/>
        <a:lstStyle/>
        <a:p>
          <a:endParaRPr lang="th-TH" sz="2400" b="1">
            <a:solidFill>
              <a:srgbClr val="002060"/>
            </a:solidFill>
            <a:latin typeface="supermarket" pitchFamily="2" charset="0"/>
            <a:cs typeface="supermarket" pitchFamily="2" charset="0"/>
          </a:endParaRPr>
        </a:p>
      </dgm:t>
    </dgm:pt>
    <dgm:pt modelId="{B666ABD3-F50D-4581-8B55-25A59FD2847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rgbClr val="000099"/>
              </a:solidFill>
              <a:effectLst/>
              <a:latin typeface="TH SarabunPSK" pitchFamily="34" charset="-34"/>
              <a:cs typeface="TH SarabunPSK" pitchFamily="34" charset="-34"/>
            </a:rPr>
            <a:t>3. การนำเงินส่งคลัง</a:t>
          </a:r>
          <a:endParaRPr lang="th-TH" sz="3600" b="1" dirty="0">
            <a:solidFill>
              <a:srgbClr val="000099"/>
            </a:solidFill>
            <a:effectLst/>
            <a:latin typeface="TH SarabunPSK" pitchFamily="34" charset="-34"/>
            <a:cs typeface="TH SarabunPSK" pitchFamily="34" charset="-34"/>
          </a:endParaRPr>
        </a:p>
      </dgm:t>
    </dgm:pt>
    <dgm:pt modelId="{FCB36FA3-C134-4DA6-A606-06F583FE6F99}" type="parTrans" cxnId="{724BA48A-CB04-44E7-98EF-97BD9C2934BB}">
      <dgm:prSet/>
      <dgm:spPr/>
      <dgm:t>
        <a:bodyPr/>
        <a:lstStyle/>
        <a:p>
          <a:endParaRPr lang="th-TH"/>
        </a:p>
      </dgm:t>
    </dgm:pt>
    <dgm:pt modelId="{74EC4ADC-499B-495D-A815-052EA659168E}" type="sibTrans" cxnId="{724BA48A-CB04-44E7-98EF-97BD9C2934BB}">
      <dgm:prSet/>
      <dgm:spPr/>
      <dgm:t>
        <a:bodyPr/>
        <a:lstStyle/>
        <a:p>
          <a:endParaRPr lang="th-TH"/>
        </a:p>
      </dgm:t>
    </dgm:pt>
    <dgm:pt modelId="{FECF1FC1-9C6C-4116-9610-095A65FB958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rPr>
            <a:t>4. การตรวจสอบ ณ สิ้นวัน</a:t>
          </a:r>
          <a:endParaRPr lang="th-TH" sz="3600" b="1" dirty="0">
            <a:solidFill>
              <a:srgbClr val="000099"/>
            </a:solidFill>
            <a:latin typeface="TH SarabunPSK" pitchFamily="34" charset="-34"/>
            <a:cs typeface="TH SarabunPSK" pitchFamily="34" charset="-34"/>
          </a:endParaRPr>
        </a:p>
      </dgm:t>
    </dgm:pt>
    <dgm:pt modelId="{3A90877D-57E5-4342-9F69-81980FD43D00}" type="parTrans" cxnId="{BB5E5FD0-35CC-491D-B8D2-4B113B411A58}">
      <dgm:prSet/>
      <dgm:spPr/>
      <dgm:t>
        <a:bodyPr/>
        <a:lstStyle/>
        <a:p>
          <a:endParaRPr lang="th-TH"/>
        </a:p>
      </dgm:t>
    </dgm:pt>
    <dgm:pt modelId="{3971F004-7EEF-48A8-9F1D-B624736675F9}" type="sibTrans" cxnId="{BB5E5FD0-35CC-491D-B8D2-4B113B411A58}">
      <dgm:prSet/>
      <dgm:spPr/>
      <dgm:t>
        <a:bodyPr/>
        <a:lstStyle/>
        <a:p>
          <a:endParaRPr lang="th-TH"/>
        </a:p>
      </dgm:t>
    </dgm:pt>
    <dgm:pt modelId="{7635657C-A1BB-4AC1-99B0-ECE5318B980F}" type="pres">
      <dgm:prSet presAssocID="{AA89A021-0644-4BDE-AD60-10FA908FFDA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15C5CAD-D7A6-4D7E-B2C2-62F0890B31E9}" type="pres">
      <dgm:prSet presAssocID="{AA89A021-0644-4BDE-AD60-10FA908FFDA2}" presName="cycle" presStyleCnt="0"/>
      <dgm:spPr/>
    </dgm:pt>
    <dgm:pt modelId="{222A0EF3-612E-4702-93C2-DC1EBC015FE0}" type="pres">
      <dgm:prSet presAssocID="{AA89A021-0644-4BDE-AD60-10FA908FFDA2}" presName="centerShape" presStyleCnt="0"/>
      <dgm:spPr/>
    </dgm:pt>
    <dgm:pt modelId="{33CDF5F8-5778-47B4-91C0-80F9DE473E13}" type="pres">
      <dgm:prSet presAssocID="{AA89A021-0644-4BDE-AD60-10FA908FFDA2}" presName="connSite" presStyleLbl="node1" presStyleIdx="0" presStyleCnt="5"/>
      <dgm:spPr/>
    </dgm:pt>
    <dgm:pt modelId="{8A23D928-D8E0-4172-BE2C-3011EA22DDF8}" type="pres">
      <dgm:prSet presAssocID="{AA89A021-0644-4BDE-AD60-10FA908FFDA2}" presName="visible" presStyleLbl="node1" presStyleIdx="0" presStyleCnt="5" custScaleX="118518" custScaleY="143891" custLinFactNeighborX="-15506" custLinFactNeighborY="511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F6FD0BA-E009-4D2E-AB7C-EA7FD5C884EE}" type="pres">
      <dgm:prSet presAssocID="{734AE8A2-1B97-4A68-8BB9-122FFD86DFFC}" presName="Name25" presStyleLbl="parChTrans1D1" presStyleIdx="0" presStyleCnt="4"/>
      <dgm:spPr/>
      <dgm:t>
        <a:bodyPr/>
        <a:lstStyle/>
        <a:p>
          <a:endParaRPr lang="th-TH"/>
        </a:p>
      </dgm:t>
    </dgm:pt>
    <dgm:pt modelId="{7B528A9E-CD09-4846-B616-7B987D42C056}" type="pres">
      <dgm:prSet presAssocID="{2BA3C7E5-9F77-4F85-9B37-0AFD3E5DD062}" presName="node" presStyleCnt="0"/>
      <dgm:spPr/>
    </dgm:pt>
    <dgm:pt modelId="{62A89E2A-4401-4275-AEB5-F2F41AF7D05E}" type="pres">
      <dgm:prSet presAssocID="{2BA3C7E5-9F77-4F85-9B37-0AFD3E5DD062}" presName="parentNode" presStyleLbl="node1" presStyleIdx="1" presStyleCnt="5" custScaleX="323484" custScaleY="94736" custLinFactNeighborX="21804" custLinFactNeighborY="1098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41945D-E5CD-4968-870B-D18BB4C3E6B8}" type="pres">
      <dgm:prSet presAssocID="{2BA3C7E5-9F77-4F85-9B37-0AFD3E5DD06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A60822-FD1A-4AF6-8785-1088297E3F81}" type="pres">
      <dgm:prSet presAssocID="{41D4FEDE-B83E-4CEC-95F7-A1C10901BB66}" presName="Name25" presStyleLbl="parChTrans1D1" presStyleIdx="1" presStyleCnt="4"/>
      <dgm:spPr/>
      <dgm:t>
        <a:bodyPr/>
        <a:lstStyle/>
        <a:p>
          <a:endParaRPr lang="th-TH"/>
        </a:p>
      </dgm:t>
    </dgm:pt>
    <dgm:pt modelId="{38B06CE0-2FB7-443B-8470-2EED2BE3CBCF}" type="pres">
      <dgm:prSet presAssocID="{ED571647-2ED1-4742-8292-B3CD573A192A}" presName="node" presStyleCnt="0"/>
      <dgm:spPr/>
    </dgm:pt>
    <dgm:pt modelId="{03F2B446-6EB9-4251-9FA7-66C59C2096AC}" type="pres">
      <dgm:prSet presAssocID="{ED571647-2ED1-4742-8292-B3CD573A192A}" presName="parentNode" presStyleLbl="node1" presStyleIdx="2" presStyleCnt="5" custScaleX="347028" custScaleY="95044" custLinFactX="100000" custLinFactNeighborX="128486" custLinFactNeighborY="-1466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A09593-1BA0-43D2-8881-2A42DDA5D989}" type="pres">
      <dgm:prSet presAssocID="{ED571647-2ED1-4742-8292-B3CD573A192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43FC446-E1C9-4159-AB6C-B06B80301A8E}" type="pres">
      <dgm:prSet presAssocID="{FCB36FA3-C134-4DA6-A606-06F583FE6F99}" presName="Name25" presStyleLbl="parChTrans1D1" presStyleIdx="2" presStyleCnt="4"/>
      <dgm:spPr/>
    </dgm:pt>
    <dgm:pt modelId="{5BC5AB88-260D-4177-9890-0607BB9B9F14}" type="pres">
      <dgm:prSet presAssocID="{B666ABD3-F50D-4581-8B55-25A59FD28473}" presName="node" presStyleCnt="0"/>
      <dgm:spPr/>
    </dgm:pt>
    <dgm:pt modelId="{DA6AA1EF-9511-4662-87D1-CC03E829CF3E}" type="pres">
      <dgm:prSet presAssocID="{B666ABD3-F50D-4581-8B55-25A59FD28473}" presName="parentNode" presStyleLbl="node1" presStyleIdx="3" presStyleCnt="5" custScaleX="329954" custScaleY="102931" custLinFactX="100000" custLinFactNeighborX="12214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FC4DB0D-FE7D-4A49-80AF-C91551B00756}" type="pres">
      <dgm:prSet presAssocID="{B666ABD3-F50D-4581-8B55-25A59FD28473}" presName="childNode" presStyleLbl="revTx" presStyleIdx="0" presStyleCnt="0">
        <dgm:presLayoutVars>
          <dgm:bulletEnabled val="1"/>
        </dgm:presLayoutVars>
      </dgm:prSet>
      <dgm:spPr/>
    </dgm:pt>
    <dgm:pt modelId="{6C1BCDCF-E160-493D-970F-BF3EE1AD9004}" type="pres">
      <dgm:prSet presAssocID="{3A90877D-57E5-4342-9F69-81980FD43D00}" presName="Name25" presStyleLbl="parChTrans1D1" presStyleIdx="3" presStyleCnt="4"/>
      <dgm:spPr/>
    </dgm:pt>
    <dgm:pt modelId="{C14AD7EB-5067-453A-9EDB-89A1C52B4871}" type="pres">
      <dgm:prSet presAssocID="{FECF1FC1-9C6C-4116-9610-095A65FB9588}" presName="node" presStyleCnt="0"/>
      <dgm:spPr/>
    </dgm:pt>
    <dgm:pt modelId="{EDEF4662-A7F4-4C26-B439-6034663E6085}" type="pres">
      <dgm:prSet presAssocID="{FECF1FC1-9C6C-4116-9610-095A65FB9588}" presName="parentNode" presStyleLbl="node1" presStyleIdx="4" presStyleCnt="5" custScaleX="295292" custScaleY="73070" custLinFactNeighborX="22818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0E417D-251B-4B2D-9ACE-8BCFD9899ED1}" type="pres">
      <dgm:prSet presAssocID="{FECF1FC1-9C6C-4116-9610-095A65FB958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86FA4047-425A-45F2-B368-93DFA048212C}" type="presOf" srcId="{41D4FEDE-B83E-4CEC-95F7-A1C10901BB66}" destId="{EFA60822-FD1A-4AF6-8785-1088297E3F81}" srcOrd="0" destOrd="0" presId="urn:microsoft.com/office/officeart/2005/8/layout/radial2"/>
    <dgm:cxn modelId="{024571E2-7C13-4814-9B3A-3A6A80A4CBBF}" type="presOf" srcId="{3A90877D-57E5-4342-9F69-81980FD43D00}" destId="{6C1BCDCF-E160-493D-970F-BF3EE1AD9004}" srcOrd="0" destOrd="0" presId="urn:microsoft.com/office/officeart/2005/8/layout/radial2"/>
    <dgm:cxn modelId="{CFF2A92A-80A4-41F6-8561-F83B3773E4CD}" type="presOf" srcId="{ED571647-2ED1-4742-8292-B3CD573A192A}" destId="{03F2B446-6EB9-4251-9FA7-66C59C2096AC}" srcOrd="0" destOrd="0" presId="urn:microsoft.com/office/officeart/2005/8/layout/radial2"/>
    <dgm:cxn modelId="{F2BB7BC1-5636-478B-ADC5-8BABE3FEA2E0}" type="presOf" srcId="{FECF1FC1-9C6C-4116-9610-095A65FB9588}" destId="{EDEF4662-A7F4-4C26-B439-6034663E6085}" srcOrd="0" destOrd="0" presId="urn:microsoft.com/office/officeart/2005/8/layout/radial2"/>
    <dgm:cxn modelId="{A449CD3D-4BE1-4B59-94FB-14597C4D955C}" srcId="{AA89A021-0644-4BDE-AD60-10FA908FFDA2}" destId="{ED571647-2ED1-4742-8292-B3CD573A192A}" srcOrd="1" destOrd="0" parTransId="{41D4FEDE-B83E-4CEC-95F7-A1C10901BB66}" sibTransId="{85540F86-9914-46BD-8BDD-D6AA1EBA4E94}"/>
    <dgm:cxn modelId="{84F01C77-C8BE-4CAD-B85F-13E4F577DA17}" srcId="{AA89A021-0644-4BDE-AD60-10FA908FFDA2}" destId="{2BA3C7E5-9F77-4F85-9B37-0AFD3E5DD062}" srcOrd="0" destOrd="0" parTransId="{734AE8A2-1B97-4A68-8BB9-122FFD86DFFC}" sibTransId="{29C5FEE2-3F4B-473A-9532-2F428DD5DDF1}"/>
    <dgm:cxn modelId="{724BA48A-CB04-44E7-98EF-97BD9C2934BB}" srcId="{AA89A021-0644-4BDE-AD60-10FA908FFDA2}" destId="{B666ABD3-F50D-4581-8B55-25A59FD28473}" srcOrd="2" destOrd="0" parTransId="{FCB36FA3-C134-4DA6-A606-06F583FE6F99}" sibTransId="{74EC4ADC-499B-495D-A815-052EA659168E}"/>
    <dgm:cxn modelId="{838E7FBF-68C4-4700-9428-C0B22AEFC83C}" type="presOf" srcId="{AA89A021-0644-4BDE-AD60-10FA908FFDA2}" destId="{7635657C-A1BB-4AC1-99B0-ECE5318B980F}" srcOrd="0" destOrd="0" presId="urn:microsoft.com/office/officeart/2005/8/layout/radial2"/>
    <dgm:cxn modelId="{BB5E5FD0-35CC-491D-B8D2-4B113B411A58}" srcId="{AA89A021-0644-4BDE-AD60-10FA908FFDA2}" destId="{FECF1FC1-9C6C-4116-9610-095A65FB9588}" srcOrd="3" destOrd="0" parTransId="{3A90877D-57E5-4342-9F69-81980FD43D00}" sibTransId="{3971F004-7EEF-48A8-9F1D-B624736675F9}"/>
    <dgm:cxn modelId="{EB431EE9-F179-4A71-B57D-4C68361FDB7F}" type="presOf" srcId="{2BA3C7E5-9F77-4F85-9B37-0AFD3E5DD062}" destId="{62A89E2A-4401-4275-AEB5-F2F41AF7D05E}" srcOrd="0" destOrd="0" presId="urn:microsoft.com/office/officeart/2005/8/layout/radial2"/>
    <dgm:cxn modelId="{80653A48-CBB1-491F-A5FF-34F38A14CE98}" type="presOf" srcId="{B666ABD3-F50D-4581-8B55-25A59FD28473}" destId="{DA6AA1EF-9511-4662-87D1-CC03E829CF3E}" srcOrd="0" destOrd="0" presId="urn:microsoft.com/office/officeart/2005/8/layout/radial2"/>
    <dgm:cxn modelId="{6E623D7F-B09D-4BD6-8081-E028EEA6C59B}" type="presOf" srcId="{FCB36FA3-C134-4DA6-A606-06F583FE6F99}" destId="{F43FC446-E1C9-4159-AB6C-B06B80301A8E}" srcOrd="0" destOrd="0" presId="urn:microsoft.com/office/officeart/2005/8/layout/radial2"/>
    <dgm:cxn modelId="{95EA4885-D501-4AA4-B620-CD3EE6B9377A}" type="presOf" srcId="{734AE8A2-1B97-4A68-8BB9-122FFD86DFFC}" destId="{EF6FD0BA-E009-4D2E-AB7C-EA7FD5C884EE}" srcOrd="0" destOrd="0" presId="urn:microsoft.com/office/officeart/2005/8/layout/radial2"/>
    <dgm:cxn modelId="{26EFFDB1-9D3C-49CB-85C4-7553D4CE65E3}" type="presParOf" srcId="{7635657C-A1BB-4AC1-99B0-ECE5318B980F}" destId="{215C5CAD-D7A6-4D7E-B2C2-62F0890B31E9}" srcOrd="0" destOrd="0" presId="urn:microsoft.com/office/officeart/2005/8/layout/radial2"/>
    <dgm:cxn modelId="{DF996EBF-934E-4EC1-93C5-EDCF7A67C2D4}" type="presParOf" srcId="{215C5CAD-D7A6-4D7E-B2C2-62F0890B31E9}" destId="{222A0EF3-612E-4702-93C2-DC1EBC015FE0}" srcOrd="0" destOrd="0" presId="urn:microsoft.com/office/officeart/2005/8/layout/radial2"/>
    <dgm:cxn modelId="{B7034910-D1A7-4DB5-B00A-31798C43C4FD}" type="presParOf" srcId="{222A0EF3-612E-4702-93C2-DC1EBC015FE0}" destId="{33CDF5F8-5778-47B4-91C0-80F9DE473E13}" srcOrd="0" destOrd="0" presId="urn:microsoft.com/office/officeart/2005/8/layout/radial2"/>
    <dgm:cxn modelId="{11D1B6F5-4C0D-4F0C-9D20-14EE8D8150D9}" type="presParOf" srcId="{222A0EF3-612E-4702-93C2-DC1EBC015FE0}" destId="{8A23D928-D8E0-4172-BE2C-3011EA22DDF8}" srcOrd="1" destOrd="0" presId="urn:microsoft.com/office/officeart/2005/8/layout/radial2"/>
    <dgm:cxn modelId="{2946C166-8A3E-4B4F-BC1A-884E06238695}" type="presParOf" srcId="{215C5CAD-D7A6-4D7E-B2C2-62F0890B31E9}" destId="{EF6FD0BA-E009-4D2E-AB7C-EA7FD5C884EE}" srcOrd="1" destOrd="0" presId="urn:microsoft.com/office/officeart/2005/8/layout/radial2"/>
    <dgm:cxn modelId="{7FBC229B-4E1B-41BF-84D1-6913CB09763D}" type="presParOf" srcId="{215C5CAD-D7A6-4D7E-B2C2-62F0890B31E9}" destId="{7B528A9E-CD09-4846-B616-7B987D42C056}" srcOrd="2" destOrd="0" presId="urn:microsoft.com/office/officeart/2005/8/layout/radial2"/>
    <dgm:cxn modelId="{455E709C-9546-4CDB-8E3E-0D231FF7B0E0}" type="presParOf" srcId="{7B528A9E-CD09-4846-B616-7B987D42C056}" destId="{62A89E2A-4401-4275-AEB5-F2F41AF7D05E}" srcOrd="0" destOrd="0" presId="urn:microsoft.com/office/officeart/2005/8/layout/radial2"/>
    <dgm:cxn modelId="{DDE1E177-9A00-46FE-92F2-828B7DBFC844}" type="presParOf" srcId="{7B528A9E-CD09-4846-B616-7B987D42C056}" destId="{ED41945D-E5CD-4968-870B-D18BB4C3E6B8}" srcOrd="1" destOrd="0" presId="urn:microsoft.com/office/officeart/2005/8/layout/radial2"/>
    <dgm:cxn modelId="{8949FAC6-4FFE-42DF-A288-80CB1B53E842}" type="presParOf" srcId="{215C5CAD-D7A6-4D7E-B2C2-62F0890B31E9}" destId="{EFA60822-FD1A-4AF6-8785-1088297E3F81}" srcOrd="3" destOrd="0" presId="urn:microsoft.com/office/officeart/2005/8/layout/radial2"/>
    <dgm:cxn modelId="{5F8E2405-6BDC-4983-AA13-4B84222DD0F7}" type="presParOf" srcId="{215C5CAD-D7A6-4D7E-B2C2-62F0890B31E9}" destId="{38B06CE0-2FB7-443B-8470-2EED2BE3CBCF}" srcOrd="4" destOrd="0" presId="urn:microsoft.com/office/officeart/2005/8/layout/radial2"/>
    <dgm:cxn modelId="{20386753-DA64-4750-8E1F-D0F8ADA07632}" type="presParOf" srcId="{38B06CE0-2FB7-443B-8470-2EED2BE3CBCF}" destId="{03F2B446-6EB9-4251-9FA7-66C59C2096AC}" srcOrd="0" destOrd="0" presId="urn:microsoft.com/office/officeart/2005/8/layout/radial2"/>
    <dgm:cxn modelId="{5DDE5353-47C2-4B4B-9722-44C8142CAA9C}" type="presParOf" srcId="{38B06CE0-2FB7-443B-8470-2EED2BE3CBCF}" destId="{07A09593-1BA0-43D2-8881-2A42DDA5D989}" srcOrd="1" destOrd="0" presId="urn:microsoft.com/office/officeart/2005/8/layout/radial2"/>
    <dgm:cxn modelId="{7358F5CE-BE7D-47C3-8A68-5A7B78113140}" type="presParOf" srcId="{215C5CAD-D7A6-4D7E-B2C2-62F0890B31E9}" destId="{F43FC446-E1C9-4159-AB6C-B06B80301A8E}" srcOrd="5" destOrd="0" presId="urn:microsoft.com/office/officeart/2005/8/layout/radial2"/>
    <dgm:cxn modelId="{1E1D3B7C-0C77-449D-BBC1-6DF2FF28882F}" type="presParOf" srcId="{215C5CAD-D7A6-4D7E-B2C2-62F0890B31E9}" destId="{5BC5AB88-260D-4177-9890-0607BB9B9F14}" srcOrd="6" destOrd="0" presId="urn:microsoft.com/office/officeart/2005/8/layout/radial2"/>
    <dgm:cxn modelId="{D3688F39-4CAE-4F26-BF05-27407CC07E29}" type="presParOf" srcId="{5BC5AB88-260D-4177-9890-0607BB9B9F14}" destId="{DA6AA1EF-9511-4662-87D1-CC03E829CF3E}" srcOrd="0" destOrd="0" presId="urn:microsoft.com/office/officeart/2005/8/layout/radial2"/>
    <dgm:cxn modelId="{72DEFCDE-7316-4B1D-94CB-B3805B8256B2}" type="presParOf" srcId="{5BC5AB88-260D-4177-9890-0607BB9B9F14}" destId="{3FC4DB0D-FE7D-4A49-80AF-C91551B00756}" srcOrd="1" destOrd="0" presId="urn:microsoft.com/office/officeart/2005/8/layout/radial2"/>
    <dgm:cxn modelId="{28DE5F33-03D7-405B-98EE-DA5D798C6194}" type="presParOf" srcId="{215C5CAD-D7A6-4D7E-B2C2-62F0890B31E9}" destId="{6C1BCDCF-E160-493D-970F-BF3EE1AD9004}" srcOrd="7" destOrd="0" presId="urn:microsoft.com/office/officeart/2005/8/layout/radial2"/>
    <dgm:cxn modelId="{879955D5-3FA5-4370-B98C-77BCC472C7BC}" type="presParOf" srcId="{215C5CAD-D7A6-4D7E-B2C2-62F0890B31E9}" destId="{C14AD7EB-5067-453A-9EDB-89A1C52B4871}" srcOrd="8" destOrd="0" presId="urn:microsoft.com/office/officeart/2005/8/layout/radial2"/>
    <dgm:cxn modelId="{051052FD-A960-438E-BE17-FB94E4AE25AD}" type="presParOf" srcId="{C14AD7EB-5067-453A-9EDB-89A1C52B4871}" destId="{EDEF4662-A7F4-4C26-B439-6034663E6085}" srcOrd="0" destOrd="0" presId="urn:microsoft.com/office/officeart/2005/8/layout/radial2"/>
    <dgm:cxn modelId="{64E62E04-A174-43D1-A412-042ADC33678A}" type="presParOf" srcId="{C14AD7EB-5067-453A-9EDB-89A1C52B4871}" destId="{220E417D-251B-4B2D-9ACE-8BCFD9899ED1}" srcOrd="1" destOrd="0" presId="urn:microsoft.com/office/officeart/2005/8/layout/radial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BCDCF-E160-493D-970F-BF3EE1AD9004}">
      <dsp:nvSpPr>
        <dsp:cNvPr id="0" name=""/>
        <dsp:cNvSpPr/>
      </dsp:nvSpPr>
      <dsp:spPr>
        <a:xfrm rot="3706625">
          <a:off x="1649003" y="3933381"/>
          <a:ext cx="1107046" cy="43593"/>
        </a:xfrm>
        <a:custGeom>
          <a:avLst/>
          <a:gdLst/>
          <a:ahLst/>
          <a:cxnLst/>
          <a:rect l="0" t="0" r="0" b="0"/>
          <a:pathLst>
            <a:path>
              <a:moveTo>
                <a:pt x="0" y="21796"/>
              </a:moveTo>
              <a:lnTo>
                <a:pt x="1107046" y="21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FC446-E1C9-4159-AB6C-B06B80301A8E}">
      <dsp:nvSpPr>
        <dsp:cNvPr id="0" name=""/>
        <dsp:cNvSpPr/>
      </dsp:nvSpPr>
      <dsp:spPr>
        <a:xfrm rot="619261">
          <a:off x="2248886" y="3041902"/>
          <a:ext cx="1861854" cy="43593"/>
        </a:xfrm>
        <a:custGeom>
          <a:avLst/>
          <a:gdLst/>
          <a:ahLst/>
          <a:cxnLst/>
          <a:rect l="0" t="0" r="0" b="0"/>
          <a:pathLst>
            <a:path>
              <a:moveTo>
                <a:pt x="0" y="21796"/>
              </a:moveTo>
              <a:lnTo>
                <a:pt x="1861854" y="21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60822-FD1A-4AF6-8785-1088297E3F81}">
      <dsp:nvSpPr>
        <dsp:cNvPr id="0" name=""/>
        <dsp:cNvSpPr/>
      </dsp:nvSpPr>
      <dsp:spPr>
        <a:xfrm rot="20852571">
          <a:off x="2240191" y="2376290"/>
          <a:ext cx="2018291" cy="43593"/>
        </a:xfrm>
        <a:custGeom>
          <a:avLst/>
          <a:gdLst/>
          <a:ahLst/>
          <a:cxnLst/>
          <a:rect l="0" t="0" r="0" b="0"/>
          <a:pathLst>
            <a:path>
              <a:moveTo>
                <a:pt x="0" y="21796"/>
              </a:moveTo>
              <a:lnTo>
                <a:pt x="2018291" y="21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FD0BA-E009-4D2E-AB7C-EA7FD5C884EE}">
      <dsp:nvSpPr>
        <dsp:cNvPr id="0" name=""/>
        <dsp:cNvSpPr/>
      </dsp:nvSpPr>
      <dsp:spPr>
        <a:xfrm rot="17915262">
          <a:off x="1733361" y="1691603"/>
          <a:ext cx="817429" cy="43593"/>
        </a:xfrm>
        <a:custGeom>
          <a:avLst/>
          <a:gdLst/>
          <a:ahLst/>
          <a:cxnLst/>
          <a:rect l="0" t="0" r="0" b="0"/>
          <a:pathLst>
            <a:path>
              <a:moveTo>
                <a:pt x="0" y="21796"/>
              </a:moveTo>
              <a:lnTo>
                <a:pt x="817429" y="21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3D928-D8E0-4172-BE2C-3011EA22DDF8}">
      <dsp:nvSpPr>
        <dsp:cNvPr id="0" name=""/>
        <dsp:cNvSpPr/>
      </dsp:nvSpPr>
      <dsp:spPr>
        <a:xfrm>
          <a:off x="76216" y="1437791"/>
          <a:ext cx="2362189" cy="28679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A89E2A-4401-4275-AEB5-F2F41AF7D05E}">
      <dsp:nvSpPr>
        <dsp:cNvPr id="0" name=""/>
        <dsp:cNvSpPr/>
      </dsp:nvSpPr>
      <dsp:spPr>
        <a:xfrm>
          <a:off x="708260" y="228678"/>
          <a:ext cx="3868427" cy="113291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rPr>
            <a:t>1. การเปิดใช้บริการ</a:t>
          </a:r>
          <a:endParaRPr lang="en-US" sz="3600" b="1" kern="1200" dirty="0" smtClean="0">
            <a:solidFill>
              <a:srgbClr val="002060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1274778" y="394589"/>
        <a:ext cx="2735391" cy="801091"/>
      </dsp:txXfrm>
    </dsp:sp>
    <dsp:sp modelId="{03F2B446-6EB9-4251-9FA7-66C59C2096AC}">
      <dsp:nvSpPr>
        <dsp:cNvPr id="0" name=""/>
        <dsp:cNvSpPr/>
      </dsp:nvSpPr>
      <dsp:spPr>
        <a:xfrm>
          <a:off x="3774820" y="1255317"/>
          <a:ext cx="4149982" cy="113659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rPr>
            <a:t>2. การรับเงิน</a:t>
          </a:r>
          <a:endParaRPr lang="th-TH" sz="3600" b="1" kern="1200" dirty="0">
            <a:solidFill>
              <a:srgbClr val="7030A0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382571" y="1421768"/>
        <a:ext cx="2934480" cy="803694"/>
      </dsp:txXfrm>
    </dsp:sp>
    <dsp:sp modelId="{DA6AA1EF-9511-4662-87D1-CC03E829CF3E}">
      <dsp:nvSpPr>
        <dsp:cNvPr id="0" name=""/>
        <dsp:cNvSpPr/>
      </dsp:nvSpPr>
      <dsp:spPr>
        <a:xfrm>
          <a:off x="3826604" y="2925313"/>
          <a:ext cx="3945800" cy="123091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0099"/>
              </a:solidFill>
              <a:effectLst/>
              <a:latin typeface="TH SarabunPSK" pitchFamily="34" charset="-34"/>
              <a:cs typeface="TH SarabunPSK" pitchFamily="34" charset="-34"/>
            </a:rPr>
            <a:t>3. การนำเงินส่งคลัง</a:t>
          </a:r>
          <a:endParaRPr lang="th-TH" sz="3600" b="1" kern="1200" dirty="0">
            <a:solidFill>
              <a:srgbClr val="000099"/>
            </a:solidFill>
            <a:effectLst/>
            <a:latin typeface="TH SarabunPSK" pitchFamily="34" charset="-34"/>
            <a:cs typeface="TH SarabunPSK" pitchFamily="34" charset="-34"/>
          </a:endParaRPr>
        </a:p>
      </dsp:txBody>
      <dsp:txXfrm>
        <a:off x="4404453" y="3105576"/>
        <a:ext cx="2790102" cy="870388"/>
      </dsp:txXfrm>
    </dsp:sp>
    <dsp:sp modelId="{EDEF4662-A7F4-4C26-B439-6034663E6085}">
      <dsp:nvSpPr>
        <dsp:cNvPr id="0" name=""/>
        <dsp:cNvSpPr/>
      </dsp:nvSpPr>
      <dsp:spPr>
        <a:xfrm>
          <a:off x="931097" y="4439092"/>
          <a:ext cx="3531289" cy="87381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rPr>
            <a:t>4. การตรวจสอบ ณ สิ้นวัน</a:t>
          </a:r>
          <a:endParaRPr lang="th-TH" sz="3600" b="1" kern="1200" dirty="0">
            <a:solidFill>
              <a:srgbClr val="000099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1448242" y="4567060"/>
        <a:ext cx="2496999" cy="617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3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9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10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01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7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5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8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0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78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86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59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4892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98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93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291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3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066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14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23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52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05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291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283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6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503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847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42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74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248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391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5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6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4A25-EBC5-4277-8884-7448D42D340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14/12/60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FF68-3E35-43C2-B8F3-BF0F4D54EEE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05000" y="4952999"/>
            <a:ext cx="6858000" cy="1676401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th-TH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กลุ่มตรวจสอบภายใน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th-TH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กรมอนามัย</a:t>
            </a:r>
            <a:endParaRPr lang="th-TH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2"/>
          <a:srcRect l="47893" t="20065" r="43321" b="67345"/>
          <a:stretch/>
        </p:blipFill>
        <p:spPr>
          <a:xfrm>
            <a:off x="3810000" y="198259"/>
            <a:ext cx="1752599" cy="1690189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471897" y="2133600"/>
            <a:ext cx="8376557" cy="1616752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 extrusionH="76200" contourW="12700">
            <a:bevelT w="101600" h="101600"/>
            <a:extrusionClr>
              <a:srgbClr val="FF0066"/>
            </a:extrusionClr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ปัจจัยเสี่ยงของกระบวนงานรับและนำส่งเงินผ่านระบบ </a:t>
            </a:r>
            <a:endParaRPr lang="en-US" sz="44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KTB Corporate Online</a:t>
            </a:r>
            <a:endParaRPr lang="th-TH" sz="44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7" y="3886200"/>
            <a:ext cx="3490008" cy="2003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629494"/>
            <a:ext cx="3600527" cy="2076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2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0000"/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67000">
                <a:srgbClr val="FFF39D"/>
              </a:gs>
              <a:gs pos="35000">
                <a:schemeClr val="bg2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ขั้นตอนการ</a:t>
            </a:r>
            <a:r>
              <a:rPr lang="th-TH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ปฏิบัติงาน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e-Payment</a:t>
            </a:r>
            <a:endParaRPr lang="th-TH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8001000" y="152400"/>
            <a:ext cx="1143000" cy="838200"/>
          </a:xfrm>
          <a:prstGeom prst="rect">
            <a:avLst/>
          </a:prstGeom>
          <a:noFill/>
        </p:spPr>
      </p:pic>
      <p:graphicFrame>
        <p:nvGraphicFramePr>
          <p:cNvPr id="10" name="Diagram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356508"/>
              </p:ext>
            </p:extLst>
          </p:nvPr>
        </p:nvGraphicFramePr>
        <p:xfrm>
          <a:off x="457200" y="11176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52400" y="6172200"/>
            <a:ext cx="990600" cy="549564"/>
          </a:xfrm>
          <a:prstGeom prst="rect">
            <a:avLst/>
          </a:prstGeom>
          <a:noFill/>
        </p:spPr>
      </p:pic>
      <p:pic>
        <p:nvPicPr>
          <p:cNvPr id="7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143000" y="6350000"/>
            <a:ext cx="533400" cy="35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0000"/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67000">
                <a:srgbClr val="FFF39D"/>
              </a:gs>
              <a:gs pos="35000">
                <a:schemeClr val="bg2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>
            <a:normAutofit fontScale="90000"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 การเปิดใช้</a:t>
            </a:r>
            <a:r>
              <a:rPr lang="th-TH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บริการ</a:t>
            </a:r>
            <a:endParaRPr lang="th-TH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646833"/>
              </p:ext>
            </p:extLst>
          </p:nvPr>
        </p:nvGraphicFramePr>
        <p:xfrm>
          <a:off x="304800" y="990600"/>
          <a:ext cx="8610600" cy="577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620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วัตถุประสงค์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DD7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DD7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ปัจจัยเสี่ยง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DD7"/>
                    </a:solidFill>
                  </a:tcPr>
                </a:tc>
              </a:tr>
              <a:tr h="509451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</a:t>
                      </a:r>
                      <a:r>
                        <a:rPr lang="th-TH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มีการจัดทำข้อมูลขอเปิดใช้บริการเป็นไปอย่างถูกต้องและเป็นไปตามหลักเกณฑ์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</a:t>
                      </a:r>
                      <a:r>
                        <a:rPr lang="en-US" sz="26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มีการแต่งตั้ง มอบหมาย และกำหนดสิทธิผู้ใช้งานในระบบอย่างเหมาะสม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</a:t>
                      </a:r>
                      <a:r>
                        <a:rPr lang="en-US" sz="26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มีการรักษาความปลอดภัยตามหลักเกณฑ์หรือแนวทางที่</a:t>
                      </a:r>
                      <a:r>
                        <a:rPr lang="th-TH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กำหนด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ไม่เปิดบริการรับชำระ และนำส่งเงิน (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Bill Payment 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และ 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GFMIS) 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ผ่านระบบ 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KTB Corporate Online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ไม่มีการแต่งตั้งมอบหมายและกำหนดสิทธิผู้ใช้งานในระบบอย่างเหมาะสม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การรักษาความปลอดภัยไม่เป็นไปตามที่หลักเกณฑ์หรือแนวทางกำหนด เช่น การแจ้ง 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Company ID 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และ 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Password 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โดยไม่ใส่ซองปิดผนึก เป็น</a:t>
                      </a:r>
                      <a:r>
                        <a:rPr lang="th-TH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ต้น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ผู้มีส่วนเกี่ยวข้องไม่ทราบเกี่ยวกับการดำเนินการเปิดใช้บริการที่ให้ถือปฏิบัติ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บุคลากรไม่เพียงพอ หรือคุณสมบัติของบุคลากรที่จะแต่งตั้งเป็นผู้ใช้งานในระบบ สำหรับการขอเปิดใช้บริการ</a:t>
                      </a:r>
                      <a:r>
                        <a:rPr lang="en-US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KTB Corporate Online</a:t>
                      </a: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ไม่เป็นไปตามหลักเกณฑ์ที่กำหนด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ผู้ที่เกี่ยวข้องไม่มีความรู้ความเข้าใจหลักปฏิบัติที่ดีในการกำหนด/มอบหมาย ผู้มีสิทธิเข้าใช้งานที่เหมาะสม</a:t>
                      </a:r>
                      <a:endParaRPr lang="en-US" sz="2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8001000" y="152400"/>
            <a:ext cx="1143000" cy="838200"/>
          </a:xfrm>
          <a:prstGeom prst="rect">
            <a:avLst/>
          </a:prstGeom>
          <a:noFill/>
        </p:spPr>
      </p:pic>
      <p:pic>
        <p:nvPicPr>
          <p:cNvPr id="6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52400" y="6172200"/>
            <a:ext cx="990600" cy="549564"/>
          </a:xfrm>
          <a:prstGeom prst="rect">
            <a:avLst/>
          </a:prstGeom>
          <a:noFill/>
        </p:spPr>
      </p:pic>
      <p:pic>
        <p:nvPicPr>
          <p:cNvPr id="7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143000" y="6350000"/>
            <a:ext cx="533400" cy="355600"/>
          </a:xfrm>
          <a:prstGeom prst="rect">
            <a:avLst/>
          </a:prstGeom>
          <a:noFill/>
        </p:spPr>
      </p:pic>
      <p:pic>
        <p:nvPicPr>
          <p:cNvPr id="8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7467600" y="457200"/>
            <a:ext cx="484496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20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0000"/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67000">
                <a:srgbClr val="FFF39D"/>
              </a:gs>
              <a:gs pos="35000">
                <a:schemeClr val="bg2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>
            <a:normAutofit fontScale="90000"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 การรับเงิน</a:t>
            </a:r>
            <a:endParaRPr lang="th-TH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16048"/>
              </p:ext>
            </p:extLst>
          </p:nvPr>
        </p:nvGraphicFramePr>
        <p:xfrm>
          <a:off x="304800" y="990600"/>
          <a:ext cx="8610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620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วัตถุประสงค์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ปัจจัยเสี่ยง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0945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IT๙"/>
                        <a:buNone/>
                        <a:tabLst>
                          <a:tab pos="233680" algn="l"/>
                        </a:tabLst>
                      </a:pPr>
                      <a:r>
                        <a:rPr lang="en-US" sz="3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</a:t>
                      </a:r>
                      <a:r>
                        <a:rPr lang="th-TH" sz="3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</a:t>
                      </a: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การรับเงินมีความถูกต้อง ครบถ้วนและเป็นไปตามหลักเกณฑ์ที่กำหนด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H SarabunIT๙"/>
                        <a:buNone/>
                        <a:tabLst>
                          <a:tab pos="233680" algn="l"/>
                        </a:tabLst>
                      </a:pPr>
                      <a:r>
                        <a:rPr lang="en-US" sz="3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</a:t>
                      </a:r>
                      <a:r>
                        <a:rPr lang="en-US" sz="30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3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</a:t>
                      </a: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การบันทึกรายการรับเงินถูกต้อง ครบถ้วน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หน่วยงานไม่ได้รับเงินจากบุคคลที่เกี่ยวข้อง ได้รับเงินไม่ครบถ้วน หรือได้รับเงินที่เป็นของหน่วยงานอื่น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ไม่ออกใบเสร็จรับเงินตามที่ผู้ชำระเงินต้องการหรือได้แจ้งความประสงค์ไว้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การบันทึกบัญชีในระบบไม่ถูกต้อง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ไม่เข้าใจเกี่ยวกับการปฏิบัติตามที่หลักเกณฑ์ฯ กำหนด เช่น ใช้ใบแจ้งการชำระเงินของหน่วยงานอื่นแทนหน่วยงานตนเอง ข้อมูลในใบแจ้งฯ ไม่ถูกต้อง เป็นต้น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</a:t>
                      </a:r>
                      <a:r>
                        <a:rPr lang="th-TH" sz="3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ผู้บันทึกบัญชีวิเคราะห์รายการบัญชีผิดพลาด</a:t>
                      </a:r>
                      <a:endParaRPr lang="en-US" sz="3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8001000" y="152400"/>
            <a:ext cx="1143000" cy="838200"/>
          </a:xfrm>
          <a:prstGeom prst="rect">
            <a:avLst/>
          </a:prstGeom>
          <a:noFill/>
        </p:spPr>
      </p:pic>
      <p:pic>
        <p:nvPicPr>
          <p:cNvPr id="6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52400" y="6172200"/>
            <a:ext cx="990600" cy="549564"/>
          </a:xfrm>
          <a:prstGeom prst="rect">
            <a:avLst/>
          </a:prstGeom>
          <a:noFill/>
        </p:spPr>
      </p:pic>
      <p:pic>
        <p:nvPicPr>
          <p:cNvPr id="7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143000" y="6350000"/>
            <a:ext cx="533400" cy="355600"/>
          </a:xfrm>
          <a:prstGeom prst="rect">
            <a:avLst/>
          </a:prstGeom>
          <a:noFill/>
        </p:spPr>
      </p:pic>
      <p:pic>
        <p:nvPicPr>
          <p:cNvPr id="8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7467600" y="457200"/>
            <a:ext cx="484496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89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0000"/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67000">
                <a:srgbClr val="FFF39D"/>
              </a:gs>
              <a:gs pos="35000">
                <a:schemeClr val="bg2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>
            <a:normAutofit fontScale="90000"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 การนำเงินส่งคลัง</a:t>
            </a:r>
            <a:endParaRPr lang="th-TH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369360"/>
              </p:ext>
            </p:extLst>
          </p:nvPr>
        </p:nvGraphicFramePr>
        <p:xfrm>
          <a:off x="304800" y="914400"/>
          <a:ext cx="8610600" cy="581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วัตถุประสงค์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F96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F96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ปัจจัยเสี่ยง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F96F"/>
                    </a:solidFill>
                  </a:tcPr>
                </a:tc>
              </a:tr>
              <a:tr h="5094514">
                <a:tc>
                  <a:txBody>
                    <a:bodyPr/>
                    <a:lstStyle/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การนำเงินส่งคลังมีความถูกต้อง ครบถ้วนและเป็นไปตามหลักเกณฑ์ที่กำหนด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การนำส่งเงินรายได้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แผ่นดินแทน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กัน เงิน</a:t>
                      </a:r>
                      <a:r>
                        <a:rPr lang="th-TH" sz="2400" b="1" dirty="0" err="1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นอกง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ปม.ฝาก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คลัง หรือฝากคลังแทนกัน โดยไม่ผ่าน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ระบบ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KTB Corporate Online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นำส่งเงินไม่ครบถ้วนตามจำนวนเงินที่ได้รับ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นำเงินส่งคลังล่าช้าไม่เป็นไปตาม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ระเบียบฯ กำหนด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 ไม่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มีรายการ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สรุปความเคลื่อนไหวทางบัญชี </a:t>
                      </a:r>
                      <a:endParaRPr lang="th-TH" sz="24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การบันทึกทางบัญชีไม่ถูกต้อง ครบถ้วน 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ตามหลักเกณฑ์ฯ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5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ไม่</a:t>
                      </a:r>
                      <a:r>
                        <a:rPr lang="th-TH" sz="25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เข้าใจเกี่ยวกับ</a:t>
                      </a:r>
                      <a:r>
                        <a:rPr lang="th-TH" sz="25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การนำเงินส่งคลังตามที่หลักเกณฑ์กำหนด</a:t>
                      </a:r>
                      <a:endParaRPr lang="en-US" sz="25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5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ผู้ปฏิบัติงานไม่ได้สอบทานความถูกต้องครบถ้วนของเอกสารหลักฐาน</a:t>
                      </a:r>
                      <a:endParaRPr lang="en-US" sz="25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5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</a:t>
                      </a:r>
                      <a:r>
                        <a:rPr lang="th-TH" sz="25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ผู้บังคับบัญชาไม่</a:t>
                      </a:r>
                      <a:r>
                        <a:rPr lang="th-TH" sz="25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สอบทานและอนุมัติรายการก่อนการนำเงินส่งคลัง</a:t>
                      </a:r>
                      <a:endParaRPr lang="en-US" sz="25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5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 นำเงินส่งคลังโดยผู้ไม่มีอำนาจหน้าที่ความรับผิดชอบ หรือโดยผู้ไม่มีสิทธิเข้าใช้งาน</a:t>
                      </a:r>
                      <a:endParaRPr lang="en-US" sz="25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8001000" y="152400"/>
            <a:ext cx="1143000" cy="838200"/>
          </a:xfrm>
          <a:prstGeom prst="rect">
            <a:avLst/>
          </a:prstGeom>
          <a:noFill/>
        </p:spPr>
      </p:pic>
      <p:pic>
        <p:nvPicPr>
          <p:cNvPr id="6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52400" y="6172200"/>
            <a:ext cx="990600" cy="549564"/>
          </a:xfrm>
          <a:prstGeom prst="rect">
            <a:avLst/>
          </a:prstGeom>
          <a:noFill/>
        </p:spPr>
      </p:pic>
      <p:pic>
        <p:nvPicPr>
          <p:cNvPr id="7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143000" y="6350000"/>
            <a:ext cx="533400" cy="355600"/>
          </a:xfrm>
          <a:prstGeom prst="rect">
            <a:avLst/>
          </a:prstGeom>
          <a:noFill/>
        </p:spPr>
      </p:pic>
      <p:pic>
        <p:nvPicPr>
          <p:cNvPr id="8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7467600" y="457200"/>
            <a:ext cx="484496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62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0000"/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67000">
                <a:srgbClr val="FFF39D"/>
              </a:gs>
              <a:gs pos="35000">
                <a:schemeClr val="bg2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>
            <a:normAutofit fontScale="90000"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4. การตรวจสอบ ณ สิ้นวัน</a:t>
            </a:r>
            <a:endParaRPr lang="th-TH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152256"/>
              </p:ext>
            </p:extLst>
          </p:nvPr>
        </p:nvGraphicFramePr>
        <p:xfrm>
          <a:off x="304800" y="990600"/>
          <a:ext cx="8610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วัตถุประสงค์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ปัจจัยเสี่ยง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09451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เพื่อให้มั่นใจว่าการรับเงินและนำเงินส่งคลังในแต่ละวันมีความถูกต้อง เป็นไปตามหลักเกณฑ์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เพื่อให้มีความมั่นใจว่ามีการจัดเก็บเอกสารที่เกี่ยวข้องกับการรับเงินและนำเงินส่งคลัง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ไม่มีการตรวจสอบข้อมูลการรับเงินและนำเงินส่งคลัง แต่ละรายการ ณ สิ้นวันทำการ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ตามหลักเกณฑ์ฯกำหนด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ไม่มีการตรวจสอบความถูกต้องการายงานสรุปรายละเอียดการรับ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เงินใน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วันทำการถัดไป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ไม่มีการเก็บรักษารายงานสรุปรายละเอียดการรับเงิน </a:t>
                      </a:r>
                      <a:endParaRPr lang="th-TH" sz="2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มีรายการ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ข้อผิดพลาด แต่ ณ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สิ้นวัน ตรวจไม่พบ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เข้าใจ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คลาดเคลื่อนหรือขาดความชำนาญในการปฏิบัติตามหลักเกณฑ์ฯ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กำหนดวิธีการตรวจสอบที่ไม่ถูกต้องเหมาะสม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 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ผู้บังคับบัญชาไม่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สอบทานหรือติดตามกำกับดูแล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 ไม่กำหนดหรือมอบหมายผู้ปฏิบัติหน้าที่ตรวจสอบ ณ สิ้นวัน ไว้เป็นลายลักษณ์อักษร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8001000" y="152400"/>
            <a:ext cx="1143000" cy="838200"/>
          </a:xfrm>
          <a:prstGeom prst="rect">
            <a:avLst/>
          </a:prstGeom>
          <a:noFill/>
        </p:spPr>
      </p:pic>
      <p:pic>
        <p:nvPicPr>
          <p:cNvPr id="6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52400" y="6172200"/>
            <a:ext cx="990600" cy="549564"/>
          </a:xfrm>
          <a:prstGeom prst="rect">
            <a:avLst/>
          </a:prstGeom>
          <a:noFill/>
        </p:spPr>
      </p:pic>
      <p:pic>
        <p:nvPicPr>
          <p:cNvPr id="7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6" t="29167" r="58095" b="12500"/>
          <a:stretch>
            <a:fillRect/>
          </a:stretch>
        </p:blipFill>
        <p:spPr bwMode="auto">
          <a:xfrm>
            <a:off x="1143000" y="6350000"/>
            <a:ext cx="533400" cy="355600"/>
          </a:xfrm>
          <a:prstGeom prst="rect">
            <a:avLst/>
          </a:prstGeom>
          <a:noFill/>
        </p:spPr>
      </p:pic>
      <p:pic>
        <p:nvPicPr>
          <p:cNvPr id="8" name="Picture 2" descr="F:\Pictures\images (7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90" t="24999" r="9524" b="12500"/>
          <a:stretch>
            <a:fillRect/>
          </a:stretch>
        </p:blipFill>
        <p:spPr bwMode="auto">
          <a:xfrm>
            <a:off x="7467600" y="457200"/>
            <a:ext cx="484496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45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716</Words>
  <Application>Microsoft Office PowerPoint</Application>
  <PresentationFormat>นำเสนอทางหน้าจอ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10" baseType="lpstr">
      <vt:lpstr>Office Theme</vt:lpstr>
      <vt:lpstr>1_Office Theme</vt:lpstr>
      <vt:lpstr>2_Office Theme</vt:lpstr>
      <vt:lpstr>ธีมของ Office</vt:lpstr>
      <vt:lpstr>งานนำเสนอ PowerPoint</vt:lpstr>
      <vt:lpstr>ขั้นตอนการปฏิบัติงาน e-Payment</vt:lpstr>
      <vt:lpstr>1. การเปิดใช้บริการ</vt:lpstr>
      <vt:lpstr>2. การรับเงิน</vt:lpstr>
      <vt:lpstr>3. การนำเงินส่งคลัง</vt:lpstr>
      <vt:lpstr>4. การตรวจสอบ ณ สิ้นวัน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ระบบการปฏิบัติการ</dc:title>
  <dc:creator>-Audit-</dc:creator>
  <cp:lastModifiedBy>DOH_1XLEJ</cp:lastModifiedBy>
  <cp:revision>85</cp:revision>
  <dcterms:created xsi:type="dcterms:W3CDTF">2006-08-16T00:00:00Z</dcterms:created>
  <dcterms:modified xsi:type="dcterms:W3CDTF">2017-12-14T15:14:34Z</dcterms:modified>
</cp:coreProperties>
</file>