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handoutMasterIdLst>
    <p:handoutMasterId r:id="rId21"/>
  </p:handoutMasterIdLst>
  <p:sldIdLst>
    <p:sldId id="256" r:id="rId2"/>
    <p:sldId id="270" r:id="rId3"/>
    <p:sldId id="257" r:id="rId4"/>
    <p:sldId id="258" r:id="rId5"/>
    <p:sldId id="266" r:id="rId6"/>
    <p:sldId id="259" r:id="rId7"/>
    <p:sldId id="271" r:id="rId8"/>
    <p:sldId id="260" r:id="rId9"/>
    <p:sldId id="273" r:id="rId10"/>
    <p:sldId id="261" r:id="rId11"/>
    <p:sldId id="262" r:id="rId12"/>
    <p:sldId id="274" r:id="rId13"/>
    <p:sldId id="275" r:id="rId14"/>
    <p:sldId id="269" r:id="rId15"/>
    <p:sldId id="263" r:id="rId16"/>
    <p:sldId id="276" r:id="rId17"/>
    <p:sldId id="272" r:id="rId18"/>
    <p:sldId id="278" r:id="rId19"/>
    <p:sldId id="277" r:id="rId20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0ED00-BB76-48C5-804B-1A8BDE37C6E0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27A54-9321-4041-9ECB-7C1F395A81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633358" flipH="1">
            <a:off x="4265613" y="4238625"/>
            <a:ext cx="2386012" cy="2852738"/>
          </a:xfrm>
          <a:prstGeom prst="rect">
            <a:avLst/>
          </a:prstGeom>
          <a:noFill/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549979">
            <a:off x="6480175" y="4011613"/>
            <a:ext cx="2381250" cy="2846387"/>
          </a:xfrm>
          <a:prstGeom prst="rect">
            <a:avLst/>
          </a:prstGeom>
          <a:noFill/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259446" flipH="1">
            <a:off x="684213" y="0"/>
            <a:ext cx="2381250" cy="2846388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14414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58813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39897" flipH="1" flipV="1">
            <a:off x="3024188" y="0"/>
            <a:ext cx="2425700" cy="28940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5545138" y="152400"/>
            <a:ext cx="1619250" cy="59404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4706938" cy="59404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ชื่อเรื่องและแผนภูม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แผนภูมิ 2"/>
          <p:cNvSpPr>
            <a:spLocks noGrp="1"/>
          </p:cNvSpPr>
          <p:nvPr>
            <p:ph type="chart" idx="1"/>
          </p:nvPr>
        </p:nvSpPr>
        <p:spPr>
          <a:xfrm>
            <a:off x="685800" y="1550988"/>
            <a:ext cx="6478588" cy="4541837"/>
          </a:xfrm>
        </p:spPr>
        <p:txBody>
          <a:bodyPr/>
          <a:lstStyle/>
          <a:p>
            <a:r>
              <a:rPr lang="th-TH" smtClean="0"/>
              <a:t>คลิกไอคอนเพื่อเพิ่มแผนภูมิ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478588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685800" y="1550988"/>
            <a:ext cx="3162300" cy="454183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000500" y="1550988"/>
            <a:ext cx="3163888" cy="454183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550988"/>
            <a:ext cx="3162300" cy="4541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000500" y="1550988"/>
            <a:ext cx="3163888" cy="4541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8841229" flipH="1">
            <a:off x="7446963" y="123825"/>
            <a:ext cx="1357312" cy="1622425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1170930" flipH="1" flipV="1">
            <a:off x="7524750" y="1762125"/>
            <a:ext cx="1358900" cy="1620838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 rot="9587156" flipH="1">
            <a:off x="7351713" y="3562350"/>
            <a:ext cx="1357312" cy="1622425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13374200">
            <a:off x="7502525" y="5157788"/>
            <a:ext cx="1414463" cy="16002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0988"/>
            <a:ext cx="6478588" cy="454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8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DC1881E-E506-44F9-8497-E77A2874B2BF}" type="datetimeFigureOut">
              <a:rPr lang="th-TH" smtClean="0"/>
              <a:pPr/>
              <a:t>03/11/56</a:t>
            </a:fld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FD7A61-F1CF-490E-AABF-C027AB073E4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th-TH" b="1" u="sng" smtClean="0">
                <a:latin typeface="Browallia New" pitchFamily="34" charset="-34"/>
                <a:cs typeface="Browallia New" pitchFamily="34" charset="-34"/>
              </a:rPr>
              <a:t>การตรวจสอบด้าน</a:t>
            </a:r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การปฏิบัติงานตาม</a:t>
            </a:r>
            <a:r>
              <a:rPr lang="th-TH" b="1" u="sng" dirty="0" smtClean="0">
                <a:latin typeface="Browallia New" pitchFamily="34" charset="-34"/>
                <a:cs typeface="Browallia New" pitchFamily="34" charset="-34"/>
              </a:rPr>
              <a:t>กฎหมาย</a:t>
            </a:r>
            <a:br>
              <a:rPr lang="th-TH" b="1" u="sng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b="1" u="sng" dirty="0" smtClean="0">
                <a:latin typeface="Browallia New" pitchFamily="34" charset="-34"/>
                <a:cs typeface="Browallia New" pitchFamily="34" charset="-34"/>
              </a:rPr>
              <a:t>และ</a:t>
            </a:r>
            <a:r>
              <a:rPr lang="th-TH" b="1" u="sng" dirty="0">
                <a:latin typeface="Browallia New" pitchFamily="34" charset="-34"/>
                <a:cs typeface="Browallia New" pitchFamily="34" charset="-34"/>
              </a:rPr>
              <a:t>ระเบียบ (</a:t>
            </a:r>
            <a:r>
              <a:rPr lang="en-US" b="1" u="sng" dirty="0">
                <a:latin typeface="Browallia New" pitchFamily="34" charset="-34"/>
                <a:cs typeface="Browallia New" pitchFamily="34" charset="-34"/>
              </a:rPr>
              <a:t>Compliance Auditing)</a:t>
            </a:r>
            <a:endParaRPr lang="th-TH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42976" y="2928934"/>
            <a:ext cx="6343672" cy="685808"/>
          </a:xfrm>
        </p:spPr>
        <p:txBody>
          <a:bodyPr/>
          <a:lstStyle/>
          <a:p>
            <a:r>
              <a:rPr lang="th-TH" sz="28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ข้อตรวจพบ</a:t>
            </a:r>
            <a:r>
              <a:rPr lang="th-TH" sz="2800" b="1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จากการตรวจสอบด้าน</a:t>
            </a:r>
            <a:r>
              <a:rPr lang="th-TH" sz="28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พัสดุ</a:t>
            </a:r>
            <a:endParaRPr lang="th-TH" sz="28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4857752" y="4000504"/>
            <a:ext cx="29289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โดย </a:t>
            </a:r>
            <a:r>
              <a:rPr lang="th-TH" b="1" dirty="0" err="1" smtClean="0">
                <a:latin typeface="Browallia New" pitchFamily="34" charset="-34"/>
                <a:cs typeface="Browallia New" pitchFamily="34" charset="-34"/>
              </a:rPr>
              <a:t>จรัญญา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 err="1" smtClean="0">
                <a:latin typeface="Browallia New" pitchFamily="34" charset="-34"/>
                <a:cs typeface="Browallia New" pitchFamily="34" charset="-34"/>
              </a:rPr>
              <a:t>สะเริญ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รัมย์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071546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ใบ</a:t>
            </a: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ตรวจรับพัสดุ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กรรมการ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ไม่ระบุ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วันที่เริ่มตรวจรับ ไม่ระบุวันที่ตรวจ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รับเสร็จสิ้น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ตามแบบฟอร์มใบตรวจรับพัสดุของกรมอนามัย โดยระบุเพียงวันที่ใบส่งของ/แจ้งหนี้ และวันที่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รายงานผลต่อผู้มีอำนาจ กรณีใช้ใบตรวจรับจากระบบ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 e-GP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จะไม่มีช่องให้ระบุเล่มที่ เลขที่ วันที่ของใบส่ง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ของ ต้องแก้ไข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template 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ตรวจรับพัสดุมีรอยลบกรรมการไม่ลงนาม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กำกับ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ตรวจรับพัสดุอ้างอิง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วันที่ขอจ้างตามรายงาน (ข้อ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27)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ถูกต้อง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เช่น รายงาน (ข้อ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27)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ลง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วันที่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25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ก.พ.55 แต่ใบตรวจรับ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พัสดุ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กรรมการ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ระบุ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วันที่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27 ก.พ.55 ทำให้ข้อมูลในหลักฐานการเบิกจ่ายไม่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ถูกต้อง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สามารถอ้างอิง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ได้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ไม่ระบุชื่อผู้ขาย/ผู้รับจ้างในใบตรวจรับ บางฉบับระบุชื่อผู้ขายไม่ถูกต้อง ไม่ตรงกับใบสั่งซื้อ ใบเสนอราคา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เอกสารสอบราคา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การสอบราคาซื้อยาและเวชภัณฑ์ หน่วยงานไม่มีหนังสือแจ้งองค์การเภสัชกรรมทราบประกาศสอบราคา ตามระเบียบกำหนดให้ส่วนราชการแจ้งให้องค์การเภสัชกรรมทราบด้วยทุกครั้ง  และถ้าผลการสอบราคาหรือประกวดราคาปรากฏว่าองค์การเภสัชกรรมเสนอราคาเท่ากันหรือต่ำกว่าผู้เสนอราคารายอื่น  ให้ส่วนราชการซื้อจากองค์การเภสัชกรรม 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จัดทำประกาศสอบราคา เอกสารการเสนอราคา ไม่ได้ใช้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แบบฟอร์ม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ที่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กรมอนามัยกำหนดเป็นปัจจุบัน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เสนอราคาได้ ยื่นเอกสารไม่ครบตามเอกสารสอบราคา คือ ไม่ยื่นบัญชีผู้ถือหุ้นรายใหญ่ โดยบริษัทฯ ยื่นสำเนาบัญชีรายชื่อผู้ถือหุ้น (แบบ </a:t>
            </a:r>
            <a:r>
              <a:rPr lang="th-TH" sz="2800" dirty="0" err="1">
                <a:latin typeface="Browallia New" pitchFamily="34" charset="-34"/>
                <a:cs typeface="Browallia New" pitchFamily="34" charset="-34"/>
              </a:rPr>
              <a:t>บอจ.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5) ของกระทรวงพาณิชย์ โดยไม่ได้จัดทำขึ้นเองตามที่ประกาศกำหนด 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en-US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เอกสารสอบ</a:t>
            </a: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ราคา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คณะกรรมการฯ เปิดซองสอบราคา ต่อรองราคาหลังจากได้ผู้เสนอราคาได้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ใบสำคัญขอเบิกบางฉบับยื่นบัญชีผู้ถือหุ้นรายใหญ่ที่ระบุเป็นชื่อบริษัท ไม่ใช่บุคคล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ใบสำคัญขอเบิกบางฉบับ ยื่นบัญชีผู้มีอำนาจควบคุมไม่ถูกต้อง โดยในเอกสารระบุว่าเป็นผู้มีอำนาจลงนาม อนึ่ง หากผู้เสนอราคาไม่มีผู้มีอำนาจควบคุม ควรระบุในเอกสารว่า “ไม่มี” เพื่อเป็นการรับรอง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ผู้เสนอราคาไม่ขีดฆ่าอากรแสตมป์ในหนังสือมอบอำนาจทำสัญญา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และติดอากรแสตมป์ไม่ครบ การมอบอำนาจดำเนินการมากกว่า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2 อย่าง หรือมอบทั่วไป ต้องติดอากรแสตมป์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30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บาท แต่ผู้เสนอราคาติดเพียง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20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บาท ขาด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10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บาท </a:t>
            </a: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เอกสารสอบ</a:t>
            </a: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ราคา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ไม่แนบหลักฐานการเผยแพร่ประกาศสอบราคาทางเว็บไซต์หน่วยงานและเว็บไซต์กรมบัญชีกลาง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ในใบเสนอราคา ผู้ขาย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/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รับจ้างกรอกรับรองกำหนดวันทำสัญญากับกรมอนามัย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7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วันทำการ แต่เอกสารสอบราคา กำหนดไว้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5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วันทำการ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ฟอร์มใบเสนอราคาไม่มีช่องให้ระบุกำหนดรับประกันความชำรุด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บกพร่อง ซึ่ง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ไม่มีหนังสือแจ้งผู้เสนอราคาได้ ตามแบบ พอ.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30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และแจ้งผู้เสนอราคาไม่ได้ ตามแบบ พอ.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31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การแจ้งสิทธิ์อุทธรณ์ ในหนังสือแจ้งผู้เสนอราคาได้ หน่วยงานระบุ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สิทธิ์อุทธรณ์ต่อผู้เสนอราคาได้ 7 วัน กรมอนามัย กำหนด 15 วัน ตามแบบฟอร์ม พอ.30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เอกสารสอบ</a:t>
            </a: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ราคา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ผู้เสนอราคาได้ ยื่นเอกสารไม่ครบตามเอกสารสอบราคา คือ ไม่ยื่นบัญชีกรรมการผู้จัดการและผู้มีอำนาจควบคุม และบัญชีผู้ถือหุ้นรายใหญ่ โดยยื่นเพียงหนังสือรับรองการจดทะเบียนนิติบุคคล บัญชีรายชื่อผู้ถือหุ้นของกระทรวงพาณิชย์ฯ ซึ่งระบุจำนวนหุ้นของผู้ถือหุ้นแต่ละราย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ดำเนินการจัดซื้อจัดจ้างเกินระยะเวลาที่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SOP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กำหนด ระยะเวลาในการพิจารณารายงานผลการเปิดซองสอบราคาต่อหัวหน้าส่วน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ราชการ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ภายใน </a:t>
            </a:r>
            <a:r>
              <a:rPr lang="en-GB" sz="2800" dirty="0">
                <a:latin typeface="Browallia New" pitchFamily="34" charset="-34"/>
                <a:cs typeface="Browallia New" pitchFamily="34" charset="-34"/>
              </a:rPr>
              <a:t>10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 วันทำการ </a:t>
            </a:r>
            <a:r>
              <a:rPr lang="en-GB" sz="2800" dirty="0" smtClean="0">
                <a:latin typeface="Browallia New" pitchFamily="34" charset="-34"/>
                <a:cs typeface="Browallia New" pitchFamily="34" charset="-34"/>
              </a:rPr>
              <a:t>Sop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กรมอนามัย กำหนดให้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คณะกรรมการ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เปิดซองสอบราคารายงานผลการพิจารณาถึงผู้มีอำนาจฯ ภายใน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en-GB" sz="2800" dirty="0" smtClean="0">
                <a:latin typeface="Browallia New" pitchFamily="34" charset="-34"/>
                <a:cs typeface="Browallia New" pitchFamily="34" charset="-34"/>
              </a:rPr>
              <a:t>1-3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วันทำ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ผอ.ลงนามในเอกสารสอบราคา ซึ่งตามแบบฟอร์มของกรมบัญชีกลางเวียน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ใช้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ต้อง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ลงนามโดยหัวหน้าเจ้าหน้าที่พัสดุ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การเบิกจ่าย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การส่งเอกสารสอบราคาเพื่อเบิกจ่าย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ได้ส่งเฉพาะ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เอกสารการเสนอราคาของผู้เสนอราคาได้ แต่ไม่ได้ส่งเอกสารการยื่นซองเสนอราคาของผู้เสนอราคา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ไม่ได้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ให้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งานการเงิน ทำให้หลักฐานประกอบการเบิกจ่ายไม่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ครบถ้วน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งาน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พัสดุไม่นำส่งหนังสือค้ำประกันสัญญาให้งานการเงินเก็บรักษา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เก็บไว้ที่งานพัสดุ โดยเก็บรวมในสมุดคุมสัญญา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เนื่องจากเอกสารการยื่นซองเสนอราคาของผู้ขาย/ผู้รับจ้างทุกราย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และเอกสารที่นำมาทำสัญญา เป็นหลักฐานประกอบการเบิกจ่าย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จึงต้องนำส่งงานการเงินประกอบหลักฐานการเบิกจ่ายทั้งหมด</a:t>
            </a: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การเบิกจ่าย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การเสนอเอกสารให้ผู้อำนวยการลงนามทราบและอนุมัติจ่ายเงิน เกิน 5 วันทำการ นับแต่วันที่คณะกรรมการตรวจรับพัสดุเรียบร้อยแล้ว เช่น คณะกรรมการตรวจรับพัสดุ วันที่ 14 พ.ค. 55 ผู้อำนวยการทราบและอนุมัติจ่ายเงิน วันที่ 1 มิ.ย. 55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การซื้อหนังสือพิมพ์ ประจำเดือน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มิย.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55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มีรายการส่งหนังสือพิมพ์บางกอก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โพสต์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ฉบับวันอาทิตย์ จำนวน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5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ฉบับ ฉบับละ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40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บาท รวมเป็นเงิน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200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บาท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จาก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การตรวจสอบพบว่าเดือนมิถุนายน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2555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มีวัน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อาทิตย์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เพียง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4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จึงให้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เรียกคืนเงินค่า นสพ.ที่จ่ายเกิน จำนวน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40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บาท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จาก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ผู้ขายนำส่งคืนคลังเป็นรายได้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แผ่นดิน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e-GP</a:t>
            </a:r>
            <a:endParaRPr lang="en-US" sz="2800" dirty="0"/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ระบุกำหนดส่งมอบพัสดุใน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e-GP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ไม่ตรงกับรายงานข้อ 27 เช่น รายงานข้อ 27 ระบุกำหนดส่งของภายใน 30 วัน นับถัดแต่วันได้รับใบสั่งฯ แต่ในใบสั่งฯ ระบุกำหนดส่งของภายใน 7 วัน ทำให้วันครบกำหนดส่งของไม่ตรงกัน เช่น ใบสั่งจ้างลงวันที่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21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ระบุกำหนดส่งของภายใน 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30 วัน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จะครบกำหนดวันที่ 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21 </a:t>
            </a:r>
            <a:r>
              <a:rPr lang="th-TH" sz="2800" u="sng" dirty="0" err="1" smtClean="0">
                <a:latin typeface="Browallia New" pitchFamily="34" charset="-34"/>
                <a:cs typeface="Browallia New" pitchFamily="34" charset="-34"/>
              </a:rPr>
              <a:t>กค.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 แต่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บันทึกในระบบ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e-GP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เป็นส่งมอบภายใน 30 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วันทำการ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วันครบกำหนดจะตรงกับ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วันที่ 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6 </a:t>
            </a:r>
            <a:r>
              <a:rPr lang="th-TH" sz="2800" u="sng" dirty="0" err="1" smtClean="0">
                <a:latin typeface="Browallia New" pitchFamily="34" charset="-34"/>
                <a:cs typeface="Browallia New" pitchFamily="34" charset="-34"/>
              </a:rPr>
              <a:t>สค.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ใบ</a:t>
            </a:r>
            <a:r>
              <a:rPr lang="th-TH" sz="2800" dirty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ตรวจ</a:t>
            </a:r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รับพัสดุ จาก</a:t>
            </a:r>
            <a:r>
              <a:rPr lang="th-TH" sz="2800" dirty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ระบบ</a:t>
            </a:r>
            <a:r>
              <a:rPr lang="en-US" sz="2800" dirty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 e-GP</a:t>
            </a:r>
            <a:r>
              <a:rPr lang="th-TH" sz="2800" dirty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 จะไม่มีช่องให้ระบุเล่มที่ </a:t>
            </a:r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เลขที่</a:t>
            </a:r>
            <a:b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วันที่</a:t>
            </a:r>
            <a:r>
              <a:rPr lang="th-TH" sz="2800" dirty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ของใบส่งของ ต้องแก้ไข </a:t>
            </a:r>
            <a:r>
              <a:rPr lang="en-US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template </a:t>
            </a:r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ระบุข้อความให้ครบถ้วน</a:t>
            </a:r>
            <a:b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solidFill>
                  <a:srgbClr val="3300CC"/>
                </a:solidFill>
                <a:latin typeface="Browallia New" pitchFamily="34" charset="-34"/>
                <a:cs typeface="Browallia New" pitchFamily="34" charset="-34"/>
              </a:rPr>
              <a:t>ตามฟอร์มกรมอนามัย</a:t>
            </a:r>
            <a:endParaRPr lang="en-US" sz="1600" dirty="0"/>
          </a:p>
          <a:p>
            <a:pPr>
              <a:buNone/>
            </a:pPr>
            <a:endParaRPr lang="th-TH" sz="1600" dirty="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คำสั่งมอบอำนาจ </a:t>
            </a:r>
          </a:p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การจัดซื้อ/จ้างเกินอำนาจกอง/สำนัก/ศูนย์ พบว่า ผู้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ลงนามอนุมัติ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มอบอำนาจ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ให้ ผอ.ศูนย์ฯ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เป็น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คู่สัญญาและอนุมัติเบิกจ่ายเงินให้ผู้ขาย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การดำเนินการจัดซื้อพัสดุ เงินนอกงบประมาณ กรณีวงเงินจัดซื้อเกิน </a:t>
            </a:r>
            <a:r>
              <a:rPr lang="en-GB" sz="2800" dirty="0" smtClean="0">
                <a:latin typeface="Browallia New" pitchFamily="34" charset="-34"/>
                <a:cs typeface="Browallia New" pitchFamily="34" charset="-34"/>
              </a:rPr>
              <a:t>1,000,000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บาท โดยวิธีสอบราคา ไม่เป็นไปตามระเบียบและคำสั่งมอบอำนาจของกรมฯ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โดยผู้ลงนามเป็นรักษา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ราชการแทนรองอธิบดีกรมอนามัย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ปฏิบัติ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ราชการแทนอธิบดีกรมอนามัย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th-TH" sz="1600" dirty="0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786050" y="2500306"/>
            <a:ext cx="3682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ขอบคุณ และสวัสดี</a:t>
            </a:r>
            <a:endParaRPr lang="th-TH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072362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ขั้นตอนการปฏิบัติงานพัสดุ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500034" y="1785926"/>
            <a:ext cx="7072362" cy="78581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การจัดทำแผน/ผลจัดซื้อ/จ้าง</a:t>
            </a: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500034" y="2571744"/>
            <a:ext cx="7072362" cy="78581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จัดทำรายงานขอซื้อ/จ้าง</a:t>
            </a:r>
            <a:r>
              <a:rPr kumimoji="0" lang="th-TH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 (ข้อ 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27)</a:t>
            </a:r>
            <a:endParaRPr kumimoji="0" lang="th-TH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rowallia New" pitchFamily="34" charset="-34"/>
              <a:ea typeface="+mj-ea"/>
              <a:cs typeface="Browallia New" pitchFamily="34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500034" y="4143380"/>
            <a:ext cx="7072362" cy="78581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จัดทำใบสั่งซื้อ/จ้าง/สัญญา</a:t>
            </a: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500034" y="4929198"/>
            <a:ext cx="7072362" cy="78581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การตรวจรับพัสดุ</a:t>
            </a: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500034" y="5715016"/>
            <a:ext cx="7072362" cy="785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การเบิกจ่ายเงิน</a:t>
            </a: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500034" y="3357562"/>
            <a:ext cx="7072362" cy="785818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rowallia New" pitchFamily="34" charset="-34"/>
                <a:ea typeface="+mj-ea"/>
                <a:cs typeface="Browallia New" pitchFamily="34" charset="-34"/>
              </a:rPr>
              <a:t>ดำเนินการจัดหาตามระเบียบฯ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5800" y="1500175"/>
            <a:ext cx="7958166" cy="1643073"/>
          </a:xfrm>
        </p:spPr>
        <p:txBody>
          <a:bodyPr/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ตรวจสอบการจัดทำแผน/ผลการปฏิบัติการจัดซื้อจัดจ้าง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จัดทำแผน/ผลปฏิบัติการจัดซื้อจัด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จ้าง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ประจำปี ภายใน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15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ตค.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-"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จัดทำ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แผน/ผลฯ แต่ไม่ส่ง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สตง.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หรือ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สตง.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ภูมิภาคภายในกำหนด 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  <a:sym typeface="Wingdings" pitchFamily="2" charset="2"/>
              </a:rPr>
              <a:t>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แผน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ส่งสำเนาให้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สตง.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หรือ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สตง.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ภูมิภาค อย่างช้าภายใน 31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ตค.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  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  <a:sym typeface="Wingdings" pitchFamily="2" charset="2"/>
              </a:rPr>
              <a:t></a:t>
            </a:r>
            <a:r>
              <a:rPr lang="th-TH" sz="2800" u="sng" dirty="0" smtClean="0">
                <a:latin typeface="Browallia New" pitchFamily="34" charset="-34"/>
                <a:cs typeface="Browallia New" pitchFamily="34" charset="-34"/>
              </a:rPr>
              <a:t>ผล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ภายใน 30 วัน นับแต่วันทำการสุดท้ายของ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ไตร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มาส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714348" y="4143380"/>
            <a:ext cx="6429420" cy="173664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sz="2400" b="1" u="sng" dirty="0" smtClean="0">
                <a:latin typeface="Browallia New" pitchFamily="34" charset="-34"/>
                <a:cs typeface="Browallia New" pitchFamily="34" charset="-34"/>
              </a:rPr>
              <a:t>ส่ง </a:t>
            </a:r>
            <a:r>
              <a:rPr lang="th-TH" sz="2400" b="1" u="sng" dirty="0" err="1" smtClean="0">
                <a:latin typeface="Browallia New" pitchFamily="34" charset="-34"/>
                <a:cs typeface="Browallia New" pitchFamily="34" charset="-34"/>
              </a:rPr>
              <a:t>สตง.</a:t>
            </a:r>
            <a:endParaRPr lang="th-TH" sz="2400" b="1" u="sng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FontTx/>
              <a:buChar char="-"/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ภูมิภาค 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ครุภัณฑ์เกิน 100,000 บาท 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ที่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ดินฯ เกิน 2,000,000 บาท</a:t>
            </a:r>
          </a:p>
          <a:p>
            <a:pPr>
              <a:buFontTx/>
              <a:buChar char="-"/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ส่วนกลาง 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ครุภัณฑ์เกิน 100,000 บาท 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ที่</a:t>
            </a: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ดินฯ เกิน 1,000,000 บาท</a:t>
            </a:r>
          </a:p>
          <a:p>
            <a:pPr>
              <a:buNone/>
            </a:pPr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    </a:t>
            </a:r>
            <a:endParaRPr lang="th-TH" b="1" dirty="0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เมฆ 5"/>
          <p:cNvSpPr/>
          <p:nvPr/>
        </p:nvSpPr>
        <p:spPr>
          <a:xfrm>
            <a:off x="4286248" y="5405617"/>
            <a:ext cx="3929090" cy="1452384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th-TH" u="sng" dirty="0" smtClean="0">
                <a:latin typeface="Browallia New" pitchFamily="34" charset="-34"/>
                <a:cs typeface="Browallia New" pitchFamily="34" charset="-34"/>
              </a:rPr>
              <a:t>ส่ง</a:t>
            </a:r>
            <a:r>
              <a:rPr lang="th-TH" u="sng" dirty="0" smtClean="0">
                <a:latin typeface="Browallia New" pitchFamily="34" charset="-34"/>
                <a:cs typeface="Browallia New" pitchFamily="34" charset="-34"/>
              </a:rPr>
              <a:t>กรมฯ ผ่าน</a:t>
            </a:r>
            <a:r>
              <a:rPr lang="th-TH" u="sng" dirty="0" smtClean="0">
                <a:latin typeface="Browallia New" pitchFamily="34" charset="-34"/>
                <a:cs typeface="Browallia New" pitchFamily="34" charset="-34"/>
              </a:rPr>
              <a:t>กองคลัง</a:t>
            </a:r>
          </a:p>
          <a:p>
            <a:pPr>
              <a:buNone/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ทุกงบ </a:t>
            </a:r>
            <a:endParaRPr lang="th-TH" sz="3200" dirty="0" smtClean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ตรวจสอบการจัดทำรายงานขอซื้อ/จ้าง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มีบันทึกความต้องการซื้อ/จ้างจาก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ผู้เกี่ยวข้อง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รายการซื้อ/จ้างไม่เป็นไป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ตามแผนฯ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มีรายละเอียดคุณลักษณะเฉพาะ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(Spec)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ไม่ระบุราคามาตรฐาน/ราคาซื้อจ้างครั้งหลังสุด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ระบุ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ราคาต่อหน่วยไม่ถูกต้อง ไม่ตรงกับใบเสนอราคาและใบส่ง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ของ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เนื่องจาก ผู้รับ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จ้างเสนอราคาแบบมีภาษีมูลค่าเพิ่ม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ใน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รายงาน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ข้อ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27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ไม่ได้ระบุว่ามีภาษีมูลค่าเพิ่ม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แต่นำยอด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รวมทั้งจำนวน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ไป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คำนวณ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ราคาต่อ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หน่วย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เช่น ใบเสนอราคาจ้าง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ถ่ายเอกสารและเข้าเล่ม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325 เล่มๆ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ละ 115 บาท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+Vat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7%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2,616.25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บาท รวมเป็นเงิน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39,991.25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บาท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รายงานข้อ 27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ไม่ระบุว่ามี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Vat7%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แต่ระบุราคา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ต่อหน่วย 123.05 บาท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ทำ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ให้เอกสารที่ได้รับอนุมัติให้จัดซื้อ/จ้างไม่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ถูกต้อง ไม่ตรงกับใบเสนอราคา 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16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16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16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รายงานขอซื้อ/จ้าง (ต่อ)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ซื้อพัสดุเพื่อใช้เป็นของขวัญตอบแทนผู้ให้ข้อมูลงานวิจัย หน่วยงานจัดซื้อเป็นค่าวัสดุ ที่ถูกต้องอยู่ในหมวดค่าใช้สอย ตามระเบียบบริหารฯ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2551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จัดทำรายงาน (ข้อ 27)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ลงวันที่ 13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ธค.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แต่อ้าง ว.351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(การ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จ้างต่อเนื่องฯ ให้มีผลย้อนหลังตั้งแต่ 1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ตค.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) แต่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ข้อเท็จจริง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พบว่าได้ให้ผู้รับ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จ้างดำเนินงานตั้งแต่ 1 ต.ค. 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แต่งตั้งคณะกรรมการตรวจรับพัสดุ 2 คน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000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ตามระเบียบฯ พัสดุ ข้อ 35 กำหนดว่า คณะกรรมการฯ แต่ละคณะ</a:t>
            </a:r>
            <a:br>
              <a:rPr lang="th-TH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ให้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ประกอบด้วย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ประธานกรรมการ 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1 คน และกรรมการอย่างน้อย 2 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คน </a:t>
            </a:r>
            <a:br>
              <a:rPr lang="th-TH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สำหรับ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การซื้อหรือจ้างในวงเงินไม่เกิน 10</a:t>
            </a:r>
            <a:r>
              <a:rPr lang="en-US" sz="2400" dirty="0">
                <a:latin typeface="Browallia New" pitchFamily="34" charset="-34"/>
                <a:cs typeface="Browallia New" pitchFamily="34" charset="-34"/>
              </a:rPr>
              <a:t>,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000 บาท จะ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แต่งตั้งข้าราชการ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หรือ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ลูกจ้างประจำ</a:t>
            </a:r>
            <a:br>
              <a:rPr lang="th-TH" sz="24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คน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หนึ่งซึ่งมิใช่ผู้จัดซื้อหรือจัดจ้างเป็นผู้ตรวจรับพัสดุ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หรืองาน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จ้างนั้น โดยให้ปฏิบัติหน้าที่เช่นเดียวกับคณะกรรมการตรวจรับพัสดุหรือ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คณะกรรมการ</a:t>
            </a:r>
            <a:r>
              <a:rPr lang="th-TH" sz="2400" dirty="0">
                <a:latin typeface="Browallia New" pitchFamily="34" charset="-34"/>
                <a:cs typeface="Browallia New" pitchFamily="34" charset="-34"/>
              </a:rPr>
              <a:t>ตรวจการจ้างก็</a:t>
            </a:r>
            <a:r>
              <a:rPr lang="th-TH" sz="2400" dirty="0" smtClean="0">
                <a:latin typeface="Browallia New" pitchFamily="34" charset="-34"/>
                <a:cs typeface="Browallia New" pitchFamily="34" charset="-34"/>
              </a:rPr>
              <a:t>ได้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จัดซื้อ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เครื่องพิมพ์คอมพิวเตอร์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จอคอมพิวเตอร์ ไม่ได้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จัดทำ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รายงาน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จัดหาระบบคอมฯ ตามหลักเกณฑ์ที่กระทรวงฯ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กำหนด</a:t>
            </a:r>
          </a:p>
          <a:p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ตรวจสอบใบสั่ง</a:t>
            </a: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ซื้อ/จ้าง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เงื่อนไขการ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ปรับ บางหน่วยงานระบุไม่ถูกต้อง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i="1" dirty="0" smtClean="0">
                <a:latin typeface="Browallia New" pitchFamily="34" charset="-34"/>
                <a:cs typeface="Browallia New" pitchFamily="34" charset="-34"/>
              </a:rPr>
              <a:t>- </a:t>
            </a: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กรณีซื้อ ปรับ </a:t>
            </a:r>
            <a:r>
              <a:rPr lang="en-US" sz="2800" i="1" dirty="0" smtClean="0">
                <a:latin typeface="Browallia New" pitchFamily="34" charset="-34"/>
                <a:cs typeface="Browallia New" pitchFamily="34" charset="-34"/>
              </a:rPr>
              <a:t>0.2% </a:t>
            </a: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ต่อวัน ของจำนวนที่ค้างส่ง </a:t>
            </a:r>
            <a:br>
              <a:rPr lang="th-TH" sz="2800" i="1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	- กรณีจ้างซึ่งต้องการผลสำเร็จของงานพร้อมกันทั้งหมด ปรับ </a:t>
            </a:r>
            <a:r>
              <a:rPr lang="en-US" sz="2800" i="1" dirty="0" smtClean="0">
                <a:latin typeface="Browallia New" pitchFamily="34" charset="-34"/>
                <a:cs typeface="Browallia New" pitchFamily="34" charset="-34"/>
              </a:rPr>
              <a:t>0.1% </a:t>
            </a: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ต่อวันของราคางานจ้างแต่ไม่ต่ำกว่าวันละ </a:t>
            </a:r>
            <a:r>
              <a:rPr lang="en-US" sz="2800" i="1" dirty="0" smtClean="0">
                <a:latin typeface="Browallia New" pitchFamily="34" charset="-34"/>
                <a:cs typeface="Browallia New" pitchFamily="34" charset="-34"/>
              </a:rPr>
              <a:t>100 </a:t>
            </a:r>
            <a:r>
              <a:rPr lang="th-TH" sz="2800" i="1" dirty="0" smtClean="0">
                <a:latin typeface="Browallia New" pitchFamily="34" charset="-34"/>
                <a:cs typeface="Browallia New" pitchFamily="34" charset="-34"/>
              </a:rPr>
              <a:t>บาท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ใบสั่งซื้อ/จ้าง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มีรอ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ยลบ/แก้ไข ไม่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ลงนามคู่สัญญา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กำกับ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ไม่มีรายละเอียดแนบท้ายใบสั่ง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ไม่ระบุวันครบกำหนดส่งมอบพัสดุ 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ใบสั่งจ้าง/สัญญาจ้าง บางหน่วยงานไม่ติดอากรแสตมป์, 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บางหน่วยงานไม่ขีดฆ่าอากรแสตมป์ บางหน่วยงานติดอากรแสตมป์ไม่ครบถ้วน</a:t>
            </a: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ตรวจสอบใบสั่ง</a:t>
            </a:r>
            <a:r>
              <a:rPr lang="th-TH" sz="3000" b="1" dirty="0">
                <a:latin typeface="Browallia New" pitchFamily="34" charset="-34"/>
                <a:cs typeface="Browallia New" pitchFamily="34" charset="-34"/>
              </a:rPr>
              <a:t>ซื้อ/</a:t>
            </a: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จ้าง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ระบุ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วันครบกำหนดส่งมอบ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พัสดุในใบสั่งฯ ไม่ต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รงกับ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รายงาน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ข้อ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27)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โดยใบสั่งระบุกำหนดส่งมอบเป็น “วันทำการ” แต่รายงานขออนุมัติระบุเป็น “วัน”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ทำให้วันครบกำหนดความต้องการใช้พัสดุไม่ตรงกัน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นับวันครบกำหนดส่งมอบในใบสั่งจ้างไม่ถูกต้อง คือ ใบสั่งจ้างลงวันที่ 27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55 ผู้รับจ้างรับใบสั่งจ้างวันที่ 28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สค.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55 กำหนดส่งมอบ 20 วัน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ต้อง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ครบกำหนดวันที่ 17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กย.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55 แต่ศูนย์ระบุ 16 </a:t>
            </a:r>
            <a:r>
              <a:rPr lang="th-TH" sz="2800" dirty="0" err="1" smtClean="0">
                <a:latin typeface="Browallia New" pitchFamily="34" charset="-34"/>
                <a:cs typeface="Browallia New" pitchFamily="34" charset="-34"/>
              </a:rPr>
              <a:t>กย.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55 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ผู้ขายลงนามรับใบสั่งเกินกำหนดเวลาใน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SOP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 กรมอนามัย คือ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ใบสั่ง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ลง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วันที่ 28 พ.ค.55 ผู้ขายลงนามรับใบสั่งซื้อ 21 มิ.ย. 55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รวม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เป็น 24 วันทำการ และพบว่ารับใบสั่งหลังวันส่งมอบพัสดุ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คือ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ส่งมอบพัสดุวันที่ 14 มิ.ย. 55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แต่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รับใบสั่งวันที่ 21 มิ.ย. 55</a:t>
            </a:r>
          </a:p>
          <a:p>
            <a:pPr>
              <a:buNone/>
            </a:pP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th-TH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ตรวจสอบสัญญา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ในสัญญา ไม่ระบุรายละเอียดของเล่มที่ เลขที่หนังสือรับภาระค่าธรรมเนียมการโอน ไม่แนบสำเนาหนังสือ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รับภาระ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ค่าธรรมเนียมฯ, 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ไม่แนบสำเนาหน้าบัญชีธนาคารของ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ผู้ขาย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/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รับจ้างคู่สัญญา ไม่แนบสำเนาหนังสือค้ำประกันที่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ออกโดยธนาคาร </a:t>
            </a:r>
            <a:r>
              <a:rPr lang="en-US" sz="2800" dirty="0">
                <a:latin typeface="Browallia New" pitchFamily="34" charset="-34"/>
                <a:cs typeface="Browallia New" pitchFamily="34" charset="-34"/>
              </a:rPr>
              <a:t>(Bank Guarantee),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ไม่ระบุเลขที่ วันที่หนังสือ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มอบอำนาจลงนามในสัญญา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ไม่แนบสำเนาหนังสือมอบอำนาจทำสัญญา และ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ไม่ลงนามคู่สัญญาในรายละเอียดแนบท้าย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สัญญา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หนังสือรับภาระค่าธรรมเนียมการโอนที่ธนาคารเรียกเก็บ หนังสือค้ำประกันของธนาคาร เก็บไว้ที่งานพัสดุ ไม่ส่งงานการเงินประกอบการเบิกจ่าย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กรณี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คู่สัญญามอบเงินสดเป็นหลักประกันสัญญามีสำเนาใบเสร็จรับเงินเก็บไว้ที่งานพัสดุ แต่ไม่แนบสำเนาใบเสร็จรับเงินใน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สัญญา ไม่ระบุเล่มที่ เลขที่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ใบเสร็จ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สัญญา และ</a:t>
            </a:r>
            <a:r>
              <a:rPr lang="th-TH" sz="2800" dirty="0">
                <a:latin typeface="Browallia New" pitchFamily="34" charset="-34"/>
                <a:cs typeface="Browallia New" pitchFamily="34" charset="-34"/>
              </a:rPr>
              <a:t>ไม่ลงนาม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คู่สัญญา</a:t>
            </a:r>
            <a:endParaRPr lang="en-US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b="1" dirty="0" smtClean="0">
                <a:latin typeface="Browallia New" pitchFamily="34" charset="-34"/>
                <a:cs typeface="Browallia New" pitchFamily="34" charset="-34"/>
              </a:rPr>
              <a:t>ตรวจสอบสัญญา (ต่อ)</a:t>
            </a:r>
            <a:endParaRPr lang="en-US" sz="30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รายละเอียดแนบท้ายสัญญาไม่ระบุลำดับหน้า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พยานลงนามในสัญญาไม่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ครบถ้วน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ใช้แบบฟอร์มสัญญาที่มีข้อ 19 กรณีพิพาทและ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อนุญาโตตุลาการฯ</a:t>
            </a: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จัดซื้อที่เป็นสัญญาแบบราคาคงที่ไม่จำกัดปริมาณ กรณีที่หน่วยงานจัดทำใบสั่งซื้อย่อยเป็นคราว ๆ ตามที่ต้องการใช้จริงแล้ว ในการติดต่อ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ผู้ขาย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มา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รับใบสั่ง ผู้ขายบางรายไม่ได้มาลงนามในใบสั่งซื้อ แต่มีการ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บันทึก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ไว้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ว่า “โทรศัพท์ติดต่อคุณ...” หรือ “ส่งทางโทรสาร”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โดยไม่มีผู้ขาย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ลง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นามในใบสั่งซื้อ 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ใน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การทำ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สัญญาใช้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เอกสารการยื่นซองเสนอราคาของผู้เสนอราคาได้ฉบับ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จริง </a:t>
            </a:r>
            <a:r>
              <a:rPr lang="en-US" sz="2800" dirty="0" smtClean="0">
                <a:latin typeface="Browallia New" pitchFamily="34" charset="-34"/>
                <a:cs typeface="Browallia New" pitchFamily="34" charset="-34"/>
              </a:rPr>
              <a:t> </a:t>
            </a:r>
            <a:endParaRPr lang="th-TH" sz="28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หนังสือแจ้งผู้เสนอราคาได้มาทำสัญญา ไม่แจ้งสิทธิ์อุทธรณ์ 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และ</a:t>
            </a:r>
            <a:br>
              <a:rPr lang="th-TH" sz="2800" dirty="0" smtClean="0">
                <a:latin typeface="Browallia New" pitchFamily="34" charset="-34"/>
                <a:cs typeface="Browallia New" pitchFamily="34" charset="-34"/>
              </a:rPr>
            </a:b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ไม่ได้</a:t>
            </a:r>
            <a:r>
              <a:rPr lang="th-TH" sz="2800" dirty="0" smtClean="0">
                <a:latin typeface="Browallia New" pitchFamily="34" charset="-34"/>
                <a:cs typeface="Browallia New" pitchFamily="34" charset="-34"/>
              </a:rPr>
              <a:t>ทำหนังสือแจ้งผู้เสนอราคาไม่ได้</a:t>
            </a: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pPr>
              <a:buNone/>
            </a:pPr>
            <a:endParaRPr lang="en-US" sz="2800" dirty="0" smtClean="0">
              <a:latin typeface="Browallia New" pitchFamily="34" charset="-34"/>
              <a:cs typeface="Browallia New" pitchFamily="34" charset="-34"/>
            </a:endParaRPr>
          </a:p>
          <a:p>
            <a:endParaRPr lang="en-US" sz="2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685800" y="152400"/>
            <a:ext cx="7315224" cy="9191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7800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rowallia New" pitchFamily="34" charset="-34"/>
                <a:ea typeface="+mn-ea"/>
                <a:cs typeface="Browallia New" pitchFamily="34" charset="-34"/>
              </a:rPr>
              <a:t>ข้อตรวจพบจากการตรวจสอบด้านพัสดุ</a:t>
            </a:r>
            <a:endParaRPr kumimoji="0" lang="th-TH" sz="36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rowallia New" pitchFamily="34" charset="-34"/>
              <a:ea typeface="+mn-ea"/>
              <a:cs typeface="Browallia New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6">
      <a:dk1>
        <a:srgbClr val="3300CC"/>
      </a:dk1>
      <a:lt1>
        <a:srgbClr val="FFFFFF"/>
      </a:lt1>
      <a:dk2>
        <a:srgbClr val="3300CD"/>
      </a:dk2>
      <a:lt2>
        <a:srgbClr val="808080"/>
      </a:lt2>
      <a:accent1>
        <a:srgbClr val="FFDE4B"/>
      </a:accent1>
      <a:accent2>
        <a:srgbClr val="CE739C"/>
      </a:accent2>
      <a:accent3>
        <a:srgbClr val="FFFFFF"/>
      </a:accent3>
      <a:accent4>
        <a:srgbClr val="2A00AE"/>
      </a:accent4>
      <a:accent5>
        <a:srgbClr val="FFECB1"/>
      </a:accent5>
      <a:accent6>
        <a:srgbClr val="BA688D"/>
      </a:accent6>
      <a:hlink>
        <a:srgbClr val="F77352"/>
      </a:hlink>
      <a:folHlink>
        <a:srgbClr val="7A7ABC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2D2D8A"/>
        </a:accent6>
        <a:hlink>
          <a:srgbClr val="333366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99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BBE0E3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DAEDEF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3300CC"/>
        </a:dk1>
        <a:lt1>
          <a:srgbClr val="FFFFFF"/>
        </a:lt1>
        <a:dk2>
          <a:srgbClr val="3300CD"/>
        </a:dk2>
        <a:lt2>
          <a:srgbClr val="808080"/>
        </a:lt2>
        <a:accent1>
          <a:srgbClr val="FFDE4B"/>
        </a:accent1>
        <a:accent2>
          <a:srgbClr val="CE739C"/>
        </a:accent2>
        <a:accent3>
          <a:srgbClr val="FFFFFF"/>
        </a:accent3>
        <a:accent4>
          <a:srgbClr val="2A00AE"/>
        </a:accent4>
        <a:accent5>
          <a:srgbClr val="FFECB1"/>
        </a:accent5>
        <a:accent6>
          <a:srgbClr val="BA688D"/>
        </a:accent6>
        <a:hlink>
          <a:srgbClr val="F77352"/>
        </a:hlink>
        <a:folHlink>
          <a:srgbClr val="7A7A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00167</Template>
  <TotalTime>237</TotalTime>
  <Words>1278</Words>
  <Application>Microsoft Office PowerPoint</Application>
  <PresentationFormat>นำเสนอทางหน้าจอ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Blank Presentation</vt:lpstr>
      <vt:lpstr>การตรวจสอบด้านการปฏิบัติงานตามกฎหมาย และระเบียบ (Compliance Auditing)</vt:lpstr>
      <vt:lpstr>ขั้นตอนการปฏิบัติงานพัสดุ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</vt:vector>
  </TitlesOfParts>
  <Company>Audit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การตรวจสอบด้านการปฏิบัติงานตามกฎหมายและระเบียบ (Compliance Auditing)</dc:title>
  <dc:creator>Admin</dc:creator>
  <cp:lastModifiedBy>Admin</cp:lastModifiedBy>
  <cp:revision>27</cp:revision>
  <dcterms:created xsi:type="dcterms:W3CDTF">2013-11-02T10:26:59Z</dcterms:created>
  <dcterms:modified xsi:type="dcterms:W3CDTF">2013-11-03T02:26:39Z</dcterms:modified>
</cp:coreProperties>
</file>