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9"/>
  </p:handoutMasterIdLst>
  <p:sldIdLst>
    <p:sldId id="256" r:id="rId2"/>
    <p:sldId id="257" r:id="rId3"/>
    <p:sldId id="263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ลักษณะ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48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283D0B-664E-451F-9199-3DA1EFE7202A}" type="datetimeFigureOut">
              <a:rPr lang="th-TH" smtClean="0"/>
              <a:t>31/10/56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DFDFC9-57DA-4F4C-B776-1CEDB9D93CE4}" type="slidenum">
              <a:rPr lang="th-TH" smtClean="0"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สี่เหลี่ยมมุมมน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สี่เหลี่ยมมุมมน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ชื่อเรื่อง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20" name="ชื่อเรื่องรอง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h-TH" smtClean="0"/>
              <a:t>คลิกเพื่อแก้ไขลักษณะชื่อเรื่องรองต้นแบบ</a:t>
            </a:r>
            <a:endParaRPr kumimoji="0" lang="en-US"/>
          </a:p>
        </p:txBody>
      </p:sp>
      <p:sp>
        <p:nvSpPr>
          <p:cNvPr id="19" name="ตัวยึดวันที่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571E85-E102-4C4B-B01C-B01B66F9136C}" type="datetimeFigureOut">
              <a:rPr lang="th-TH" smtClean="0"/>
              <a:t>31/10/56</a:t>
            </a:fld>
            <a:endParaRPr lang="th-TH"/>
          </a:p>
        </p:txBody>
      </p:sp>
      <p:sp>
        <p:nvSpPr>
          <p:cNvPr id="8" name="ตัวยึด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11" name="ตัวยึดหมายเลขภาพนิ่ง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CA79F4-0768-4CF8-8522-200B915B4C4F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571E85-E102-4C4B-B01C-B01B66F9136C}" type="datetimeFigureOut">
              <a:rPr lang="th-TH" smtClean="0"/>
              <a:t>31/10/56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CA79F4-0768-4CF8-8522-200B915B4C4F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571E85-E102-4C4B-B01C-B01B66F9136C}" type="datetimeFigureOut">
              <a:rPr lang="th-TH" smtClean="0"/>
              <a:t>31/10/56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CA79F4-0768-4CF8-8522-200B915B4C4F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571E85-E102-4C4B-B01C-B01B66F9136C}" type="datetimeFigureOut">
              <a:rPr lang="th-TH" smtClean="0"/>
              <a:t>31/10/56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CA79F4-0768-4CF8-8522-200B915B4C4F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สี่เหลี่ยมมุมมน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สี่เหลี่ยมมุมมน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571E85-E102-4C4B-B01C-B01B66F9136C}" type="datetimeFigureOut">
              <a:rPr lang="th-TH" smtClean="0"/>
              <a:t>31/10/56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CA79F4-0768-4CF8-8522-200B915B4C4F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571E85-E102-4C4B-B01C-B01B66F9136C}" type="datetimeFigureOut">
              <a:rPr lang="th-TH" smtClean="0"/>
              <a:t>31/10/56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CA79F4-0768-4CF8-8522-200B915B4C4F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เนื้อหา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6" name="ตัวยึดเนื้อหา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7" name="ตัวยึด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571E85-E102-4C4B-B01C-B01B66F9136C}" type="datetimeFigureOut">
              <a:rPr lang="th-TH" smtClean="0"/>
              <a:t>31/10/56</a:t>
            </a:fld>
            <a:endParaRPr lang="th-TH"/>
          </a:p>
        </p:txBody>
      </p:sp>
      <p:sp>
        <p:nvSpPr>
          <p:cNvPr id="8" name="ตัวยึด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9" name="ตัวยึด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CA79F4-0768-4CF8-8522-200B915B4C4F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571E85-E102-4C4B-B01C-B01B66F9136C}" type="datetimeFigureOut">
              <a:rPr lang="th-TH" smtClean="0"/>
              <a:t>31/10/56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CA79F4-0768-4CF8-8522-200B915B4C4F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สี่เหลี่ยมมุมมน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ตัวยึด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571E85-E102-4C4B-B01C-B01B66F9136C}" type="datetimeFigureOut">
              <a:rPr lang="th-TH" smtClean="0"/>
              <a:t>31/10/56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CA79F4-0768-4CF8-8522-200B915B4C4F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571E85-E102-4C4B-B01C-B01B66F9136C}" type="datetimeFigureOut">
              <a:rPr lang="th-TH" smtClean="0"/>
              <a:t>31/10/56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CA79F4-0768-4CF8-8522-200B915B4C4F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สี่เหลี่ยมมุมมน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มนมุมสี่เหลี่ยมหนึ่งมุม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571E85-E102-4C4B-B01C-B01B66F9136C}" type="datetimeFigureOut">
              <a:rPr lang="th-TH" smtClean="0"/>
              <a:t>31/10/56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CA79F4-0768-4CF8-8522-200B915B4C4F}" type="slidenum">
              <a:rPr lang="th-TH" smtClean="0"/>
              <a:t>‹#›</a:t>
            </a:fld>
            <a:endParaRPr lang="th-TH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th-TH" smtClean="0"/>
              <a:t>คลิกไอคอนเพื่อเพิ่มรูปภาพ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สี่เหลี่ยมมุมมน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สี่เหลี่ยมมุมมน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ตัวยึดชื่อเรื่อง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kumimoji="0" lang="th-TH" smtClean="0"/>
              <a:t>ระดับที่สอง</a:t>
            </a:r>
          </a:p>
          <a:p>
            <a:pPr lvl="2" eaLnBrk="1" latinLnBrk="0" hangingPunct="1"/>
            <a:r>
              <a:rPr kumimoji="0" lang="th-TH" smtClean="0"/>
              <a:t>ระดับที่สาม</a:t>
            </a:r>
          </a:p>
          <a:p>
            <a:pPr lvl="3" eaLnBrk="1" latinLnBrk="0" hangingPunct="1"/>
            <a:r>
              <a:rPr kumimoji="0" lang="th-TH" smtClean="0"/>
              <a:t>ระดับที่สี่</a:t>
            </a:r>
          </a:p>
          <a:p>
            <a:pPr lvl="4" eaLnBrk="1" latinLnBrk="0" hangingPunct="1"/>
            <a:r>
              <a:rPr kumimoji="0" lang="th-TH" smtClean="0"/>
              <a:t>ระดับที่ห้า</a:t>
            </a:r>
            <a:endParaRPr kumimoji="0" lang="en-US"/>
          </a:p>
        </p:txBody>
      </p:sp>
      <p:sp>
        <p:nvSpPr>
          <p:cNvPr id="25" name="ตัวยึดวันที่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A0571E85-E102-4C4B-B01C-B01B66F9136C}" type="datetimeFigureOut">
              <a:rPr lang="th-TH" smtClean="0"/>
              <a:t>31/10/56</a:t>
            </a:fld>
            <a:endParaRPr lang="th-TH"/>
          </a:p>
        </p:txBody>
      </p:sp>
      <p:sp>
        <p:nvSpPr>
          <p:cNvPr id="18" name="ตัวยึดท้ายกระดาษ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CCCA79F4-0768-4CF8-8522-200B915B4C4F}" type="slidenum">
              <a:rPr lang="th-TH" smtClean="0"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h-TH" dirty="0" smtClean="0"/>
              <a:t>การรับและนำส่งเงินรายรับค่ารักษาพยาบาล</a:t>
            </a:r>
            <a:endParaRPr lang="th-TH" dirty="0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h-TH" sz="2200" b="1" dirty="0" smtClean="0"/>
              <a:t>โครงการพัฒนาศักยภาพผู้ปฏิบัติงาน </a:t>
            </a:r>
            <a:r>
              <a:rPr lang="th-TH" sz="2200" b="1" dirty="0" smtClean="0"/>
              <a:t>เรื่อง </a:t>
            </a:r>
            <a:r>
              <a:rPr lang="th-TH" sz="2200" b="1" dirty="0" smtClean="0"/>
              <a:t>การตรวจสอบการเบิกจ่ายค่ารักษาพยาบาล  </a:t>
            </a:r>
            <a:endParaRPr lang="th-TH" sz="2200" b="1" dirty="0" smtClean="0"/>
          </a:p>
          <a:p>
            <a:r>
              <a:rPr lang="th-TH" sz="2200" b="1" dirty="0" smtClean="0"/>
              <a:t>การ</a:t>
            </a:r>
            <a:r>
              <a:rPr lang="th-TH" sz="2200" b="1" dirty="0" smtClean="0"/>
              <a:t>จัดซื้อจัด</a:t>
            </a:r>
            <a:r>
              <a:rPr lang="th-TH" sz="2200" b="1" dirty="0" smtClean="0"/>
              <a:t>จ้างและ</a:t>
            </a:r>
            <a:r>
              <a:rPr lang="th-TH" sz="2200" b="1" dirty="0" smtClean="0"/>
              <a:t>การบริหารงานพัสดุ การเงิน </a:t>
            </a:r>
            <a:r>
              <a:rPr lang="th-TH" sz="2200" b="1" dirty="0" smtClean="0"/>
              <a:t>บัญชี</a:t>
            </a:r>
          </a:p>
          <a:p>
            <a:r>
              <a:rPr lang="th-TH" sz="2200" b="1" dirty="0" smtClean="0"/>
              <a:t>ระหว่างวันที่ 4-6 พฤศจิกายน 2556 </a:t>
            </a:r>
          </a:p>
          <a:p>
            <a:endParaRPr lang="en-US" dirty="0" smtClean="0"/>
          </a:p>
          <a:p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183880" cy="1051560"/>
          </a:xfrm>
        </p:spPr>
        <p:txBody>
          <a:bodyPr/>
          <a:lstStyle/>
          <a:p>
            <a:r>
              <a:rPr lang="th-TH" dirty="0" smtClean="0"/>
              <a:t>ระเบียบที่เกี่ยวข้อง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28596" y="1643050"/>
            <a:ext cx="8183880" cy="4643470"/>
          </a:xfrm>
        </p:spPr>
        <p:txBody>
          <a:bodyPr/>
          <a:lstStyle/>
          <a:p>
            <a:r>
              <a:rPr lang="th-TH" dirty="0" smtClean="0"/>
              <a:t>ระเบียบการเบิกจ่ายเงินจากคลัง การเก็บรักษาเงินและการนำเงินส่งคลัง พ.ศ.2551</a:t>
            </a:r>
          </a:p>
          <a:p>
            <a:r>
              <a:rPr lang="th-TH" dirty="0" smtClean="0"/>
              <a:t>หนังสือกระทรวงสาธารณสุข ที่ </a:t>
            </a:r>
            <a:r>
              <a:rPr lang="th-TH" dirty="0" err="1" smtClean="0"/>
              <a:t>สธ</a:t>
            </a:r>
            <a:r>
              <a:rPr lang="th-TH" dirty="0" smtClean="0"/>
              <a:t> 0201.024.1/ว340 </a:t>
            </a:r>
            <a:r>
              <a:rPr lang="th-TH" dirty="0" err="1" smtClean="0"/>
              <a:t>ลว</a:t>
            </a:r>
            <a:r>
              <a:rPr lang="th-TH" dirty="0" smtClean="0"/>
              <a:t> 22 ธันวาคม 2554 เรื่อง ให้ตรวจสอบและวางมาตรการป้องกันและควบคุมภายในเกี่ยวกับการรับเงินให้รัดกุมโดยเคร่งครัด 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183880" cy="642942"/>
          </a:xfrm>
        </p:spPr>
        <p:txBody>
          <a:bodyPr/>
          <a:lstStyle/>
          <a:p>
            <a:r>
              <a:rPr lang="th-TH" dirty="0" smtClean="0"/>
              <a:t>สรุปมาตรการควบคุมรายรับและการนำส่งเงินรายรับ</a:t>
            </a:r>
            <a:endParaRPr lang="th-TH" dirty="0"/>
          </a:p>
        </p:txBody>
      </p:sp>
      <p:sp>
        <p:nvSpPr>
          <p:cNvPr id="5" name="ตัวยึดเนื้อหา 4"/>
          <p:cNvSpPr>
            <a:spLocks noGrp="1"/>
          </p:cNvSpPr>
          <p:nvPr>
            <p:ph idx="1"/>
          </p:nvPr>
        </p:nvSpPr>
        <p:spPr>
          <a:xfrm>
            <a:off x="428596" y="1285860"/>
            <a:ext cx="8183880" cy="4830894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th-TH" b="1" dirty="0" smtClean="0"/>
              <a:t>กำหนดวิธีการควบคุมการเบิกจ่ายใบเสร็จรับเงินและการยกเลิกใบเสร็จรับเงิน</a:t>
            </a:r>
          </a:p>
          <a:p>
            <a:pPr marL="514350" indent="-514350">
              <a:buAutoNum type="arabicPeriod"/>
            </a:pPr>
            <a:r>
              <a:rPr lang="th-TH" b="1" dirty="0" smtClean="0"/>
              <a:t>กำหนดขั้นตอน วิธีการตรวจสอบเงินรายรับค่ารักษาพยาบาลและรายรับอื่นๆ</a:t>
            </a:r>
          </a:p>
          <a:p>
            <a:pPr marL="514350" indent="-514350">
              <a:buAutoNum type="arabicPeriod"/>
            </a:pPr>
            <a:r>
              <a:rPr lang="th-TH" b="1" dirty="0" smtClean="0"/>
              <a:t>กำหนดแนวทางในการควบคุม กำกับ และกำหนดผู้รับผิดชอบ</a:t>
            </a:r>
          </a:p>
          <a:p>
            <a:pPr marL="514350" indent="-514350">
              <a:buAutoNum type="arabicPeriod"/>
            </a:pPr>
            <a:r>
              <a:rPr lang="th-TH" b="1" dirty="0" smtClean="0"/>
              <a:t>แต่งตั้งเจ้าหน้าที่ผู้รับผิดชอบในการรับเงิน ควบคุมใบเสร็จรับเงิน ตรวจสอบเอกสารที่เกี่ยวข้องในการรับเงินและออกใบเสร็จรับเงินให้เป็นไปตามหลักเกณฑ์ที่กำหนดไว้</a:t>
            </a:r>
            <a:endParaRPr lang="th-TH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183880" cy="785818"/>
          </a:xfrm>
        </p:spPr>
        <p:txBody>
          <a:bodyPr/>
          <a:lstStyle/>
          <a:p>
            <a:r>
              <a:rPr lang="th-TH" dirty="0" smtClean="0"/>
              <a:t>ข้อตรวจพบจากการตรวจสอบ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28596" y="1285860"/>
            <a:ext cx="8183880" cy="5000660"/>
          </a:xfrm>
        </p:spPr>
        <p:txBody>
          <a:bodyPr>
            <a:normAutofit/>
          </a:bodyPr>
          <a:lstStyle/>
          <a:p>
            <a:r>
              <a:rPr lang="th-TH" dirty="0" smtClean="0"/>
              <a:t>การตรวจสอบใบเสร็จรับเงินค่ารักษาพยาบาล ได้</a:t>
            </a:r>
            <a:r>
              <a:rPr lang="th-TH" dirty="0" smtClean="0"/>
              <a:t>แสดงยอดรวมเงินรับตามใบเสร็จรับเงินทุกฉบับที่ได้รับในวันนั้นไว้ในสำเนาใบเสร็จรับเงินฉบับแรกของวัน พร้อมลงลายมือชื่อ</a:t>
            </a:r>
            <a:r>
              <a:rPr lang="th-TH" dirty="0" smtClean="0"/>
              <a:t>กำกับ</a:t>
            </a:r>
          </a:p>
          <a:p>
            <a:pPr>
              <a:buNone/>
            </a:pPr>
            <a:r>
              <a:rPr lang="th-TH" u="sng" dirty="0" smtClean="0"/>
              <a:t>ข้อเสนอแนะ</a:t>
            </a:r>
          </a:p>
          <a:p>
            <a:pPr>
              <a:buNone/>
            </a:pPr>
            <a:r>
              <a:rPr lang="th-TH" sz="2400" dirty="0" smtClean="0"/>
              <a:t>	ระเบียบ</a:t>
            </a:r>
            <a:r>
              <a:rPr lang="th-TH" sz="2400" dirty="0" smtClean="0"/>
              <a:t>การเบิกจ่ายเงินจากคลังการเก็บรักษาเงินและการนำเงินส่งคลัง พ.ศ. 2551 ข้อ 76 ให้ส่วนราชการบันทึกข้อมูลการรับเงินในระบบภายในวันที่ได้รับเงิน เงินประเภทใดที่มีการออกใบเสร็จรับเงินในวันหนึ่ง ๆ หลายฉบับ จะรวมเงินประเภทนั้นตามสำเนาใบเสร็จรับเงินทุกฉบับมาบันทึกเป็นรายการเดียวในระบบก็ได้โดยให้แสดงรายละเอียดว่าเป็นเงินรับตามใบเสร็จเลขที่ใดถึงเลขที่ใดและจำนวนเงินรวมรับทั้งสิ้นเท่าใดไว้ด้านหลังสำเนาใบเสร็จรับเงินฉบับสุดท้าย</a:t>
            </a:r>
            <a:endParaRPr lang="th-TH" sz="2400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183880" cy="642942"/>
          </a:xfrm>
        </p:spPr>
        <p:txBody>
          <a:bodyPr/>
          <a:lstStyle/>
          <a:p>
            <a:r>
              <a:rPr lang="th-TH" dirty="0" smtClean="0"/>
              <a:t>ข้อตรวจพบจากการตรวจสอบ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28596" y="1214422"/>
            <a:ext cx="8183880" cy="5072098"/>
          </a:xfrm>
        </p:spPr>
        <p:txBody>
          <a:bodyPr/>
          <a:lstStyle/>
          <a:p>
            <a:r>
              <a:rPr lang="th-TH" dirty="0" smtClean="0"/>
              <a:t>ใบเสร็จรับเงินที่จัดทำด้วยคอมพิวเตอร์ไม่ได้</a:t>
            </a:r>
            <a:r>
              <a:rPr lang="th-TH" dirty="0" smtClean="0"/>
              <a:t>รายงานผลการ</a:t>
            </a:r>
            <a:r>
              <a:rPr lang="th-TH" dirty="0" smtClean="0"/>
              <a:t>ใช้หรือแจ้งให้กับ</a:t>
            </a:r>
            <a:r>
              <a:rPr lang="th-TH" dirty="0" smtClean="0"/>
              <a:t>กองคลังกรมอนามัย</a:t>
            </a:r>
            <a:r>
              <a:rPr lang="th-TH" dirty="0" smtClean="0"/>
              <a:t>ทราบ</a:t>
            </a:r>
          </a:p>
          <a:p>
            <a:r>
              <a:rPr lang="th-TH" dirty="0" smtClean="0"/>
              <a:t>ใบเสร็จรับเงิน</a:t>
            </a:r>
            <a:r>
              <a:rPr lang="th-TH" dirty="0" smtClean="0"/>
              <a:t>ที่พิมพ์ด้วยเครื่องคอมพิวเตอร์ยังจัดเก็บยังไม่รัดกุม โดยจัดเก็บรวมไว้ในคลังพัสดุ ไม่ได้จัดเก็บแยก</a:t>
            </a:r>
            <a:r>
              <a:rPr lang="th-TH" dirty="0" smtClean="0"/>
              <a:t>ต่างหาก</a:t>
            </a:r>
          </a:p>
          <a:p>
            <a:pPr>
              <a:buNone/>
            </a:pPr>
            <a:r>
              <a:rPr lang="th-TH" u="sng" dirty="0" smtClean="0"/>
              <a:t>ข้อเสนอแนะ</a:t>
            </a:r>
            <a:endParaRPr lang="th-TH" u="sng" dirty="0" smtClean="0"/>
          </a:p>
          <a:p>
            <a:pPr>
              <a:buNone/>
            </a:pPr>
            <a:r>
              <a:rPr lang="th-TH" sz="2400" dirty="0" smtClean="0"/>
              <a:t>	ระเบียบ</a:t>
            </a:r>
            <a:r>
              <a:rPr lang="th-TH" sz="2400" dirty="0" smtClean="0"/>
              <a:t>การเบิกจ่ายเงินจากคลังการเก็บรักษาเงินและการนำเงินส่งคลัง พ.ศ. 2551 </a:t>
            </a:r>
            <a:r>
              <a:rPr lang="th-TH" sz="2400" dirty="0" smtClean="0"/>
              <a:t>ข้อ </a:t>
            </a:r>
            <a:r>
              <a:rPr lang="th-TH" sz="2400" dirty="0" smtClean="0"/>
              <a:t>69 คือ เมื่อสิ้นปีให้หัวหน้าหน่วยงานดำเนินการจัดเก็บ รายงานให้ผู้อำนวยการกองคลังหรือหัวหน้าส่วนราชการบริหารงานภูมิภาคทราบว่ามีใบเสร็จรับเงินอยู่ในความรับผิดชอบเล่มใด เลขที่ใดและใช้ใบเสร็จรับเงินแล้วเล่มใดบ้าง อย่างช้าไม่เกินวันที่ 31 ตุลาคม ของปีงบประมาณถัดไป</a:t>
            </a:r>
            <a:endParaRPr lang="th-TH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183880" cy="1051560"/>
          </a:xfrm>
        </p:spPr>
        <p:txBody>
          <a:bodyPr/>
          <a:lstStyle/>
          <a:p>
            <a:r>
              <a:rPr lang="th-TH" dirty="0" smtClean="0"/>
              <a:t>ข้อตรวจพบจากการตรวจสอบ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28596" y="1643050"/>
            <a:ext cx="8183880" cy="4643470"/>
          </a:xfrm>
        </p:spPr>
        <p:txBody>
          <a:bodyPr/>
          <a:lstStyle/>
          <a:p>
            <a:r>
              <a:rPr lang="th-TH" dirty="0" smtClean="0"/>
              <a:t>คำสั่งแต่งตั้งเจ้าหน้าที่ผู้ออกใบเสร็จรับเงินรับชำระเงินและนำส่งเจ้าหน้าที่การเงิน แต่ยังพบว่าคำสั่งแต่งตั้งเจ้าหน้าที่ที่ออกใบเสร็จรับเงินและเก็บ</a:t>
            </a:r>
            <a:r>
              <a:rPr lang="th-TH" dirty="0" smtClean="0"/>
              <a:t>เงิน   ค่า</a:t>
            </a:r>
            <a:r>
              <a:rPr lang="th-TH" dirty="0" smtClean="0"/>
              <a:t>รักษาพยาบาลเป็นคนเดียวกันกับเจ้าหน้าที่ตรวจสอบการนำส่งเงินสดประจำวันของจุดรับเงินแต่ละจุด</a:t>
            </a:r>
            <a:r>
              <a:rPr lang="th-TH" dirty="0" smtClean="0"/>
              <a:t>บริการ</a:t>
            </a:r>
          </a:p>
          <a:p>
            <a:pPr>
              <a:buNone/>
            </a:pPr>
            <a:r>
              <a:rPr lang="th-TH" u="sng" dirty="0" smtClean="0"/>
              <a:t>ข้อเสนอแนะ</a:t>
            </a:r>
          </a:p>
          <a:p>
            <a:pPr marL="265113" indent="0">
              <a:buNone/>
            </a:pPr>
            <a:r>
              <a:rPr lang="th-TH" dirty="0" smtClean="0"/>
              <a:t>เพื่อให้เกิดระบบควบคุมภายในและป้องกันการรั่วไหลและข้อผิดพลาดต่างๆ ที่อาจจะเกิดขึ้น เจ้าหน้าที่ผู้รับเงิน ออกใบเสร็จรับเงินควรเป็นคนละคนกัน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4" name="Rectangle 4"/>
          <p:cNvSpPr>
            <a:spLocks noGrp="1"/>
          </p:cNvSpPr>
          <p:nvPr>
            <p:ph type="ctrTitle"/>
          </p:nvPr>
        </p:nvSpPr>
        <p:spPr>
          <a:xfrm>
            <a:off x="500034" y="500042"/>
            <a:ext cx="7771680" cy="1442728"/>
          </a:xfrm>
        </p:spPr>
        <p:txBody>
          <a:bodyPr tIns="41468">
            <a:normAutofit/>
          </a:bodyPr>
          <a:lstStyle/>
          <a:p>
            <a:pPr algn="ctr">
              <a:defRPr/>
            </a:pPr>
            <a:r>
              <a:rPr sz="6000" smtClean="0">
                <a:solidFill>
                  <a:schemeClr val="tx2">
                    <a:satMod val="130000"/>
                  </a:schemeClr>
                </a:solidFill>
                <a:latin typeface="Book Antiqua" pitchFamily="18" charset="0"/>
                <a:cs typeface="IrisUPC" pitchFamily="34" charset="-34"/>
              </a:rPr>
              <a:t>Q&amp;A</a:t>
            </a:r>
            <a:endParaRPr lang="th-TH" sz="6000" dirty="0" smtClean="0">
              <a:solidFill>
                <a:schemeClr val="tx2">
                  <a:satMod val="130000"/>
                </a:schemeClr>
              </a:solidFill>
              <a:latin typeface="Book Antiqua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13920" y="5259768"/>
            <a:ext cx="4786560" cy="957499"/>
          </a:xfrm>
          <a:prstGeom prst="rect">
            <a:avLst/>
          </a:prstGeom>
          <a:noFill/>
        </p:spPr>
        <p:txBody>
          <a:bodyPr lIns="91417" tIns="45709" rIns="91417" bIns="45709">
            <a:spAutoFit/>
          </a:bodyPr>
          <a:lstStyle/>
          <a:p>
            <a:pPr>
              <a:defRPr/>
            </a:pPr>
            <a:r>
              <a:rPr lang="th-TH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กลุ่มตรวจสอบภายใน  กรมอนามัย</a:t>
            </a:r>
          </a:p>
          <a:p>
            <a:pPr>
              <a:defRPr/>
            </a:pPr>
            <a:r>
              <a:rPr lang="th-TH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โทร 02-5904628</a:t>
            </a:r>
            <a:endParaRPr lang="th-TH" b="1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</p:txBody>
      </p:sp>
      <p:pic>
        <p:nvPicPr>
          <p:cNvPr id="4" name="รูปภาพ 3" descr="00835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00760" y="3500438"/>
            <a:ext cx="2809880" cy="300513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มุมมอง">
  <a:themeElements>
    <a:clrScheme name="มุมมอง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มุมมอง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มุมมอง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319</TotalTime>
  <Words>325</Words>
  <Application>Microsoft Office PowerPoint</Application>
  <PresentationFormat>นำเสนอทางหน้าจอ (4:3)</PresentationFormat>
  <Paragraphs>28</Paragraphs>
  <Slides>7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7</vt:i4>
      </vt:variant>
    </vt:vector>
  </HeadingPairs>
  <TitlesOfParts>
    <vt:vector size="8" baseType="lpstr">
      <vt:lpstr>มุมมอง</vt:lpstr>
      <vt:lpstr>การรับและนำส่งเงินรายรับค่ารักษาพยาบาล</vt:lpstr>
      <vt:lpstr>ระเบียบที่เกี่ยวข้อง</vt:lpstr>
      <vt:lpstr>สรุปมาตรการควบคุมรายรับและการนำส่งเงินรายรับ</vt:lpstr>
      <vt:lpstr>ข้อตรวจพบจากการตรวจสอบ</vt:lpstr>
      <vt:lpstr>ข้อตรวจพบจากการตรวจสอบ</vt:lpstr>
      <vt:lpstr>ข้อตรวจพบจากการตรวจสอบ</vt:lpstr>
      <vt:lpstr>Q&amp;A</vt:lpstr>
    </vt:vector>
  </TitlesOfParts>
  <Company>KKD Computer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การรับและนำส่งเงินรายรับค่ารักษาพยาบาล</dc:title>
  <dc:creator>KKD 2011 V.2</dc:creator>
  <cp:lastModifiedBy>KKD 2011 V.2</cp:lastModifiedBy>
  <cp:revision>20</cp:revision>
  <dcterms:created xsi:type="dcterms:W3CDTF">2013-10-31T02:52:22Z</dcterms:created>
  <dcterms:modified xsi:type="dcterms:W3CDTF">2013-10-31T08:11:55Z</dcterms:modified>
</cp:coreProperties>
</file>